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48"/>
  </p:notesMasterIdLst>
  <p:sldIdLst>
    <p:sldId id="281" r:id="rId2"/>
    <p:sldId id="323" r:id="rId3"/>
    <p:sldId id="336" r:id="rId4"/>
    <p:sldId id="339" r:id="rId5"/>
    <p:sldId id="341" r:id="rId6"/>
    <p:sldId id="342" r:id="rId7"/>
    <p:sldId id="288" r:id="rId8"/>
    <p:sldId id="310" r:id="rId9"/>
    <p:sldId id="312" r:id="rId10"/>
    <p:sldId id="314" r:id="rId11"/>
    <p:sldId id="313" r:id="rId12"/>
    <p:sldId id="298" r:id="rId13"/>
    <p:sldId id="299" r:id="rId14"/>
    <p:sldId id="300" r:id="rId15"/>
    <p:sldId id="315" r:id="rId16"/>
    <p:sldId id="344" r:id="rId17"/>
    <p:sldId id="289" r:id="rId18"/>
    <p:sldId id="290" r:id="rId19"/>
    <p:sldId id="291" r:id="rId20"/>
    <p:sldId id="293" r:id="rId21"/>
    <p:sldId id="294" r:id="rId22"/>
    <p:sldId id="295" r:id="rId23"/>
    <p:sldId id="296" r:id="rId24"/>
    <p:sldId id="292" r:id="rId25"/>
    <p:sldId id="302" r:id="rId26"/>
    <p:sldId id="303" r:id="rId27"/>
    <p:sldId id="304" r:id="rId28"/>
    <p:sldId id="305" r:id="rId29"/>
    <p:sldId id="337" r:id="rId30"/>
    <p:sldId id="338" r:id="rId31"/>
    <p:sldId id="321" r:id="rId32"/>
    <p:sldId id="318" r:id="rId33"/>
    <p:sldId id="306" r:id="rId34"/>
    <p:sldId id="343" r:id="rId35"/>
    <p:sldId id="287" r:id="rId36"/>
    <p:sldId id="307" r:id="rId37"/>
    <p:sldId id="327" r:id="rId38"/>
    <p:sldId id="311" r:id="rId39"/>
    <p:sldId id="329" r:id="rId40"/>
    <p:sldId id="345" r:id="rId41"/>
    <p:sldId id="332" r:id="rId42"/>
    <p:sldId id="317" r:id="rId43"/>
    <p:sldId id="320" r:id="rId44"/>
    <p:sldId id="322" r:id="rId45"/>
    <p:sldId id="346" r:id="rId46"/>
    <p:sldId id="284" r:id="rId47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a diniz utsch carneiro" initials="cduc" lastIdx="1" clrIdx="0">
    <p:extLst>
      <p:ext uri="{19B8F6BF-5375-455C-9EA6-DF929625EA0E}">
        <p15:presenceInfo xmlns:p15="http://schemas.microsoft.com/office/powerpoint/2012/main" userId="aee6214d7c4b4c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8A378-90C6-45BF-8655-D7455C112B67}" type="datetimeFigureOut">
              <a:rPr lang="pt-BR" smtClean="0"/>
              <a:t>18/09/2021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CE2EE-98D3-4B43-9CBB-DE5F465876F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7391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B4D73213-292F-41D6-ABD3-3284135BCA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0FBE9A-74E1-47DF-A32A-96446969C361}" type="slidenum">
              <a:rPr lang="pt-BR" altLang="pt-BR"/>
              <a:pPr eaLnBrk="1" hangingPunct="1"/>
              <a:t>35</a:t>
            </a:fld>
            <a:endParaRPr lang="pt-BR" altLang="pt-BR" dirty="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A17DA1A4-18FE-4281-A89A-DD9527DE6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027191BB-3EB1-4BDA-833F-3B3143455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76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49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5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0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93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9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64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3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74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0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41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08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19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66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96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02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5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9.pn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0.jpeg"/><Relationship Id="rId18" Type="http://schemas.microsoft.com/office/2007/relationships/hdphoto" Target="../media/hdphoto4.wdp"/><Relationship Id="rId3" Type="http://schemas.openxmlformats.org/officeDocument/2006/relationships/image" Target="../media/image53.png"/><Relationship Id="rId21" Type="http://schemas.openxmlformats.org/officeDocument/2006/relationships/image" Target="../media/image67.jpeg"/><Relationship Id="rId7" Type="http://schemas.openxmlformats.org/officeDocument/2006/relationships/image" Target="../media/image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52.png"/><Relationship Id="rId16" Type="http://schemas.openxmlformats.org/officeDocument/2006/relationships/image" Target="../media/image63.jpe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8.png"/><Relationship Id="rId24" Type="http://schemas.openxmlformats.org/officeDocument/2006/relationships/image" Target="../media/image70.jpeg"/><Relationship Id="rId5" Type="http://schemas.microsoft.com/office/2007/relationships/hdphoto" Target="../media/hdphoto3.wdp"/><Relationship Id="rId15" Type="http://schemas.openxmlformats.org/officeDocument/2006/relationships/image" Target="../media/image62.png"/><Relationship Id="rId23" Type="http://schemas.openxmlformats.org/officeDocument/2006/relationships/image" Target="../media/image69.png"/><Relationship Id="rId10" Type="http://schemas.openxmlformats.org/officeDocument/2006/relationships/image" Target="../media/image57.png"/><Relationship Id="rId19" Type="http://schemas.openxmlformats.org/officeDocument/2006/relationships/image" Target="../media/image65.jpeg"/><Relationship Id="rId4" Type="http://schemas.openxmlformats.org/officeDocument/2006/relationships/image" Target="../media/image54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61C574-9923-4F70-85EF-2EFB98317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556" y="1954120"/>
            <a:ext cx="5426767" cy="111318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D335E18-46F9-451D-9AE6-A013249C46AA}"/>
              </a:ext>
            </a:extLst>
          </p:cNvPr>
          <p:cNvSpPr/>
          <p:nvPr/>
        </p:nvSpPr>
        <p:spPr>
          <a:xfrm>
            <a:off x="6622027" y="3909627"/>
            <a:ext cx="5569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0000"/>
                </a:solidFill>
                <a:latin typeface="Abadi" panose="020B0604020104020204" pitchFamily="34" charset="0"/>
              </a:rPr>
              <a:t>PALESTRA SEGURANÇA DO TRABALHO</a:t>
            </a:r>
          </a:p>
          <a:p>
            <a:pPr algn="ctr"/>
            <a:r>
              <a:rPr lang="pt-BR" sz="1800" dirty="0"/>
              <a:t>Segurança e Saúde no Trabalho em Serviços de Saúde</a:t>
            </a:r>
          </a:p>
          <a:p>
            <a:pPr algn="ctr"/>
            <a:endParaRPr lang="pt-BR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algn="ctr"/>
            <a:endParaRPr lang="pt-BR" i="1" dirty="0">
              <a:solidFill>
                <a:srgbClr val="000000"/>
              </a:solidFill>
              <a:latin typeface="Abadi" panose="020B0604020104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9F8AB92-254C-4104-AEF1-9FF15800D7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239" b="32191"/>
          <a:stretch/>
        </p:blipFill>
        <p:spPr>
          <a:xfrm>
            <a:off x="9407014" y="5440414"/>
            <a:ext cx="1917161" cy="10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09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PALESTRANTE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273E92D-2DB3-4B05-9505-ABD86F8C9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448" y="743386"/>
            <a:ext cx="7111285" cy="4993701"/>
          </a:xfrm>
        </p:spPr>
        <p:txBody>
          <a:bodyPr>
            <a:no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sz="2000" dirty="0"/>
              <a:t>Diretor técnico – Perícia MG</a:t>
            </a:r>
          </a:p>
          <a:p>
            <a:r>
              <a:rPr lang="pt-BR" sz="2000" dirty="0"/>
              <a:t>Engenharia Mecatrônica – PUC-MG, </a:t>
            </a:r>
          </a:p>
          <a:p>
            <a:r>
              <a:rPr lang="pt-BR" sz="2000" dirty="0"/>
              <a:t>Pós-MBA em gerência de projetos - Fundação Getúlio Vargas, </a:t>
            </a:r>
          </a:p>
          <a:p>
            <a:r>
              <a:rPr lang="en-US" sz="2000" dirty="0"/>
              <a:t>Advanced Project Management Certificate Program – Stanford University, </a:t>
            </a:r>
          </a:p>
          <a:p>
            <a:r>
              <a:rPr lang="pt-BR" sz="2000" dirty="0"/>
              <a:t>MBA em gerência de projetos - Fundação Getúlio Vargas, </a:t>
            </a:r>
          </a:p>
          <a:p>
            <a:r>
              <a:rPr lang="pt-BR" sz="2000" dirty="0"/>
              <a:t>Pós-Graduação em Engenharia de Segurança – Feamig, </a:t>
            </a:r>
          </a:p>
          <a:p>
            <a:r>
              <a:rPr lang="pt-BR" sz="2000" dirty="0"/>
              <a:t>Perícias judiciais de insalubridade e periculosidade – AMES.</a:t>
            </a:r>
          </a:p>
          <a:p>
            <a:r>
              <a:rPr lang="pt-BR" sz="2000" dirty="0"/>
              <a:t>Certificações e Premiações Internacionais: </a:t>
            </a:r>
          </a:p>
          <a:p>
            <a:pPr lvl="1"/>
            <a:r>
              <a:rPr lang="pt-BR" sz="1600" dirty="0"/>
              <a:t>Project Management Professional – PMP, </a:t>
            </a:r>
          </a:p>
          <a:p>
            <a:pPr lvl="1"/>
            <a:r>
              <a:rPr lang="en-US" sz="1600" dirty="0"/>
              <a:t>Certified Project Management Associate - Stanford Certified Project Manager –SCPM</a:t>
            </a:r>
          </a:p>
          <a:p>
            <a:pPr lvl="1"/>
            <a:r>
              <a:rPr lang="en-US" sz="1600" dirty="0"/>
              <a:t>Babson Entrepreneur Certified.</a:t>
            </a:r>
          </a:p>
          <a:p>
            <a:r>
              <a:rPr lang="en-US" sz="2000" dirty="0"/>
              <a:t>+20 anos de experiência</a:t>
            </a:r>
          </a:p>
          <a:p>
            <a:r>
              <a:rPr lang="en-US" sz="2000" dirty="0"/>
              <a:t>Perito na Justiça do Trabalho, Civil e Federal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3439237-1BA7-44F4-97C9-839302A0B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884" y="575136"/>
            <a:ext cx="3574536" cy="536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02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NR32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273E92D-2DB3-4B05-9505-ABD86F8C9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0213" y="1447506"/>
            <a:ext cx="7111285" cy="447555"/>
          </a:xfrm>
        </p:spPr>
        <p:txBody>
          <a:bodyPr>
            <a:noAutofit/>
          </a:bodyPr>
          <a:lstStyle/>
          <a:p>
            <a:r>
              <a:rPr lang="en-US" sz="2000" dirty="0"/>
              <a:t>O que é a NR 32?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28D916F4-1FCB-433F-AB0C-E85BC670FC26}"/>
              </a:ext>
            </a:extLst>
          </p:cNvPr>
          <p:cNvSpPr txBox="1">
            <a:spLocks/>
          </p:cNvSpPr>
          <p:nvPr/>
        </p:nvSpPr>
        <p:spPr>
          <a:xfrm>
            <a:off x="2340212" y="2092735"/>
            <a:ext cx="7111285" cy="11407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Norma Regulamentadora 32 - Segurança e Saúde no Trabalho em Serviços de Saúde</a:t>
            </a:r>
          </a:p>
          <a:p>
            <a:endParaRPr lang="en-US" sz="2000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E7366D1A-1F73-4DA7-97EC-4DE915BD92AC}"/>
              </a:ext>
            </a:extLst>
          </p:cNvPr>
          <p:cNvSpPr txBox="1">
            <a:spLocks/>
          </p:cNvSpPr>
          <p:nvPr/>
        </p:nvSpPr>
        <p:spPr>
          <a:xfrm>
            <a:off x="2340211" y="3244410"/>
            <a:ext cx="7111285" cy="447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Na Premium </a:t>
            </a:r>
            <a:r>
              <a:rPr lang="pt-BR" sz="2000" dirty="0"/>
              <a:t>Saúde onde é utilizada</a:t>
            </a:r>
            <a:r>
              <a:rPr lang="en-US" sz="2000" dirty="0"/>
              <a:t>?	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204B2BE-271A-405B-93A2-964C9670ADAF}"/>
              </a:ext>
            </a:extLst>
          </p:cNvPr>
          <p:cNvSpPr txBox="1">
            <a:spLocks/>
          </p:cNvSpPr>
          <p:nvPr/>
        </p:nvSpPr>
        <p:spPr>
          <a:xfrm>
            <a:off x="2340211" y="3624471"/>
            <a:ext cx="9340512" cy="11407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Toda  implementação de </a:t>
            </a:r>
            <a:r>
              <a:rPr lang="pt-BR" sz="2000" b="1" dirty="0"/>
              <a:t>medidas de proteção </a:t>
            </a:r>
            <a:r>
              <a:rPr lang="pt-BR" sz="2000" dirty="0"/>
              <a:t>à segurança e à </a:t>
            </a:r>
            <a:r>
              <a:rPr lang="pt-BR" sz="2000" b="1" dirty="0"/>
              <a:t>saúde dos trabalhadores</a:t>
            </a:r>
            <a:r>
              <a:rPr lang="pt-BR" sz="2000" dirty="0"/>
              <a:t> dos serviços de saúde</a:t>
            </a:r>
            <a:endParaRPr lang="en-US" sz="2000" dirty="0"/>
          </a:p>
        </p:txBody>
      </p:sp>
      <p:pic>
        <p:nvPicPr>
          <p:cNvPr id="11266" name="Picture 2" descr="NR 32: Segurança e Saúde no Trabalho em Serviços de Saúde - Direitos Brasil">
            <a:extLst>
              <a:ext uri="{FF2B5EF4-FFF2-40B4-BE49-F238E27FC236}">
                <a16:creationId xmlns:a16="http://schemas.microsoft.com/office/drawing/2014/main" id="{5CD245A9-0535-4719-861D-05BCACB4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87" y="129209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1119930-4992-4951-8B76-F8540340CA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239" b="32191"/>
          <a:stretch/>
        </p:blipFill>
        <p:spPr>
          <a:xfrm>
            <a:off x="9407014" y="5440414"/>
            <a:ext cx="1917161" cy="10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04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NR32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273E92D-2DB3-4B05-9505-ABD86F8C9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357" y="3337749"/>
            <a:ext cx="7111285" cy="447555"/>
          </a:xfrm>
        </p:spPr>
        <p:txBody>
          <a:bodyPr>
            <a:noAutofit/>
          </a:bodyPr>
          <a:lstStyle/>
          <a:p>
            <a:r>
              <a:rPr lang="pt-BR" sz="2000" dirty="0"/>
              <a:t>32.1 Do objetivo e campo de aplicação;</a:t>
            </a:r>
          </a:p>
          <a:p>
            <a:r>
              <a:rPr lang="pt-BR" sz="2000" dirty="0"/>
              <a:t>32.2 Dos riscos biológicos;</a:t>
            </a:r>
          </a:p>
          <a:p>
            <a:r>
              <a:rPr lang="pt-BR" sz="2000" dirty="0"/>
              <a:t>32.3 Dos riscos químicos;</a:t>
            </a:r>
          </a:p>
          <a:p>
            <a:r>
              <a:rPr lang="pt-BR" sz="2000" dirty="0"/>
              <a:t>32.4 Das radiações ionizantes;</a:t>
            </a:r>
          </a:p>
          <a:p>
            <a:r>
              <a:rPr lang="pt-BR" sz="2000" dirty="0"/>
              <a:t>32.5 Dos resíduos;</a:t>
            </a:r>
          </a:p>
          <a:p>
            <a:r>
              <a:rPr lang="pt-BR" sz="2000" dirty="0"/>
              <a:t>32.6 Das condições de conforto por conta das refeições;</a:t>
            </a:r>
          </a:p>
          <a:p>
            <a:r>
              <a:rPr lang="pt-BR" sz="2000" dirty="0"/>
              <a:t>32.7 Das lavanderias;</a:t>
            </a:r>
          </a:p>
          <a:p>
            <a:r>
              <a:rPr lang="pt-BR" sz="2000" dirty="0"/>
              <a:t>32.8 Da limpeza e conservação;</a:t>
            </a:r>
          </a:p>
          <a:p>
            <a:r>
              <a:rPr lang="pt-BR" sz="2000" dirty="0"/>
              <a:t>32.9 Da manutenção de máquinas e equipamentos;</a:t>
            </a:r>
          </a:p>
          <a:p>
            <a:r>
              <a:rPr lang="pt-BR" sz="2000" dirty="0"/>
              <a:t>32.10 Das disposições gerais;</a:t>
            </a:r>
          </a:p>
          <a:p>
            <a:r>
              <a:rPr lang="pt-BR" sz="2000" dirty="0"/>
              <a:t>32.11 Das disposições finais.</a:t>
            </a:r>
          </a:p>
        </p:txBody>
      </p:sp>
      <p:pic>
        <p:nvPicPr>
          <p:cNvPr id="11266" name="Picture 2" descr="NR 32: Segurança e Saúde no Trabalho em Serviços de Saúde - Direitos Brasil">
            <a:extLst>
              <a:ext uri="{FF2B5EF4-FFF2-40B4-BE49-F238E27FC236}">
                <a16:creationId xmlns:a16="http://schemas.microsoft.com/office/drawing/2014/main" id="{5CD245A9-0535-4719-861D-05BCACB4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87" y="129209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D1A696F-C805-4B82-8EE9-AA32399AE9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239" b="32191"/>
          <a:stretch/>
        </p:blipFill>
        <p:spPr>
          <a:xfrm>
            <a:off x="9407014" y="5440414"/>
            <a:ext cx="1917161" cy="10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66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6" y="98122"/>
            <a:ext cx="4436264" cy="676350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NR32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13" name="Imagem 12" descr="Uma imagem contendo ao ar livre, céu, chão, pessoa&#10;&#10;Descrição gerada automaticamente">
            <a:extLst>
              <a:ext uri="{FF2B5EF4-FFF2-40B4-BE49-F238E27FC236}">
                <a16:creationId xmlns:a16="http://schemas.microsoft.com/office/drawing/2014/main" id="{C8C2EE86-8241-41C5-A6A0-4A9C8B75F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67" r="15135" b="23027"/>
          <a:stretch/>
        </p:blipFill>
        <p:spPr>
          <a:xfrm>
            <a:off x="9806609" y="1692442"/>
            <a:ext cx="2324506" cy="2342011"/>
          </a:xfrm>
          <a:prstGeom prst="flowChartConnector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82C182A0-D042-4D49-9EB8-6F566D79AFD3}"/>
              </a:ext>
            </a:extLst>
          </p:cNvPr>
          <p:cNvSpPr txBox="1">
            <a:spLocks/>
          </p:cNvSpPr>
          <p:nvPr/>
        </p:nvSpPr>
        <p:spPr>
          <a:xfrm>
            <a:off x="1637848" y="1661837"/>
            <a:ext cx="8232711" cy="4635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Riscos biológicos:  </a:t>
            </a:r>
            <a:r>
              <a:rPr lang="pt-BR" dirty="0"/>
              <a:t>bactérias, fungos, bacilos, parasitas, protozoários, vírus, entre outros.</a:t>
            </a:r>
          </a:p>
          <a:p>
            <a:endParaRPr lang="pt-BR" dirty="0"/>
          </a:p>
          <a:p>
            <a:r>
              <a:rPr lang="pt-BR" b="1" dirty="0"/>
              <a:t>Riscos químicos: </a:t>
            </a:r>
            <a:r>
              <a:rPr lang="pt-BR" dirty="0"/>
              <a:t>exposição aos agentes químicos presentes no local de trabalho nas diversas formas de apresentação (líquida, sólida, plasma, vapor, poeira, névoa, neblina e gasosa).</a:t>
            </a:r>
          </a:p>
          <a:p>
            <a:endParaRPr lang="pt-BR" dirty="0"/>
          </a:p>
          <a:p>
            <a:r>
              <a:rPr lang="pt-BR" b="1" dirty="0"/>
              <a:t>Radiações ionizantes: </a:t>
            </a:r>
            <a:r>
              <a:rPr lang="pt-BR" dirty="0"/>
              <a:t>infrassom e o ultrassom.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7762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6" y="98122"/>
            <a:ext cx="4436264" cy="676350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ROTULAGEM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586BF73-2283-480A-B3F1-FAFD9BE5F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48" y="823575"/>
            <a:ext cx="10734675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463445ED-71BC-49B2-BE13-E10C46C421B8}"/>
              </a:ext>
            </a:extLst>
          </p:cNvPr>
          <p:cNvSpPr txBox="1">
            <a:spLocks/>
          </p:cNvSpPr>
          <p:nvPr/>
        </p:nvSpPr>
        <p:spPr>
          <a:xfrm>
            <a:off x="2466341" y="5768529"/>
            <a:ext cx="9376614" cy="1605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, etiqueta com nome do produto, composição química, concentração, data do envase e de validade, e nome do responsável pela manipulação ou fracionamento.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1174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4310" y="899653"/>
            <a:ext cx="10018713" cy="4891548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Uso coletivo - Proteção</a:t>
            </a:r>
          </a:p>
          <a:p>
            <a:r>
              <a:rPr lang="pt-BR" dirty="0">
                <a:latin typeface="Century" panose="02040604050505020304" pitchFamily="18" charset="0"/>
              </a:rPr>
              <a:t>Autoclaves </a:t>
            </a:r>
          </a:p>
          <a:p>
            <a:r>
              <a:rPr lang="pt-BR" dirty="0">
                <a:latin typeface="Century" panose="02040604050505020304" pitchFamily="18" charset="0"/>
              </a:rPr>
              <a:t>Cabine de Segurança Biológica </a:t>
            </a:r>
          </a:p>
          <a:p>
            <a:r>
              <a:rPr lang="pt-BR" dirty="0">
                <a:latin typeface="Century" panose="02040604050505020304" pitchFamily="18" charset="0"/>
              </a:rPr>
              <a:t>Chuveiro de Emergência </a:t>
            </a:r>
          </a:p>
          <a:p>
            <a:r>
              <a:rPr lang="pt-BR" dirty="0">
                <a:latin typeface="Century" panose="02040604050505020304" pitchFamily="18" charset="0"/>
              </a:rPr>
              <a:t>Lava olhos 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7826EE4-2019-406B-8B0E-9C7462615118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EQUIPAMENTO DE PROTEÇÃO COLETIVA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38D7246-42FC-4C5F-AE1D-3A516CD83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2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COVID-19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848" y="2334450"/>
            <a:ext cx="10382087" cy="2724835"/>
          </a:xfrm>
        </p:spPr>
        <p:txBody>
          <a:bodyPr>
            <a:noAutofit/>
          </a:bodyPr>
          <a:lstStyle/>
          <a:p>
            <a:r>
              <a:rPr lang="pt-BR" dirty="0"/>
              <a:t>Dúvidas</a:t>
            </a:r>
          </a:p>
          <a:p>
            <a:pPr lvl="1"/>
            <a:r>
              <a:rPr lang="pt-BR" dirty="0"/>
              <a:t>Como escolher a máscara apropriada?</a:t>
            </a:r>
          </a:p>
          <a:p>
            <a:pPr lvl="1"/>
            <a:r>
              <a:rPr lang="pt-BR" dirty="0"/>
              <a:t>Como atuar nos ambientes de trabalho e familiar?</a:t>
            </a:r>
          </a:p>
          <a:p>
            <a:pPr lvl="1"/>
            <a:r>
              <a:rPr lang="pt-BR" dirty="0"/>
              <a:t>Novo comportamento dentro do ambiente de trabalho (escritório, veículos, áreas comuns, refeitórios)?</a:t>
            </a:r>
          </a:p>
          <a:p>
            <a:pPr lvl="1"/>
            <a:r>
              <a:rPr lang="pt-BR" dirty="0"/>
              <a:t>É feita avaliação dos riscos atribuídos a cada função para eliminá-los ou minimizá-los?</a:t>
            </a:r>
          </a:p>
          <a:p>
            <a:pPr lvl="1"/>
            <a:r>
              <a:rPr lang="pt-BR" dirty="0"/>
              <a:t>Existe escassez do álcool em gel, uso do álcool líquido e o aumento do risco de incêndio 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B4DD82-5E1E-475D-87D3-EE9189AA0E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279658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o 11">
            <a:extLst>
              <a:ext uri="{FF2B5EF4-FFF2-40B4-BE49-F238E27FC236}">
                <a16:creationId xmlns:a16="http://schemas.microsoft.com/office/drawing/2014/main" id="{8F0B2430-87E3-4FCF-8010-099127B21886}"/>
              </a:ext>
            </a:extLst>
          </p:cNvPr>
          <p:cNvSpPr/>
          <p:nvPr/>
        </p:nvSpPr>
        <p:spPr>
          <a:xfrm rot="3789473">
            <a:off x="6800686" y="4178827"/>
            <a:ext cx="1168372" cy="2715126"/>
          </a:xfrm>
          <a:prstGeom prst="arc">
            <a:avLst>
              <a:gd name="adj1" fmla="val 9419988"/>
              <a:gd name="adj2" fmla="val 0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964562"/>
          </a:xfrm>
        </p:spPr>
        <p:txBody>
          <a:bodyPr>
            <a:noAutofit/>
          </a:bodyPr>
          <a:lstStyle/>
          <a:p>
            <a:r>
              <a:rPr lang="pt-BR" dirty="0"/>
              <a:t>ESCOLHENDO SUA MÁSCARA</a:t>
            </a:r>
          </a:p>
        </p:txBody>
      </p:sp>
      <p:sp>
        <p:nvSpPr>
          <p:cNvPr id="4" name="Arco 3">
            <a:extLst>
              <a:ext uri="{FF2B5EF4-FFF2-40B4-BE49-F238E27FC236}">
                <a16:creationId xmlns:a16="http://schemas.microsoft.com/office/drawing/2014/main" id="{0245E4B3-96C6-4C59-964E-D4AEF5CD635D}"/>
              </a:ext>
            </a:extLst>
          </p:cNvPr>
          <p:cNvSpPr/>
          <p:nvPr/>
        </p:nvSpPr>
        <p:spPr>
          <a:xfrm rot="17954555">
            <a:off x="4041880" y="4178828"/>
            <a:ext cx="1168372" cy="2715126"/>
          </a:xfrm>
          <a:prstGeom prst="arc">
            <a:avLst>
              <a:gd name="adj1" fmla="val 9419988"/>
              <a:gd name="adj2" fmla="val 0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074" name="Picture 2" descr="t">
            <a:extLst>
              <a:ext uri="{FF2B5EF4-FFF2-40B4-BE49-F238E27FC236}">
                <a16:creationId xmlns:a16="http://schemas.microsoft.com/office/drawing/2014/main" id="{E97A25D1-D415-4F1F-8D26-351BD98E7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39" b="9166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19" t="16599" r="20854"/>
          <a:stretch/>
        </p:blipFill>
        <p:spPr bwMode="auto">
          <a:xfrm>
            <a:off x="4291262" y="4355426"/>
            <a:ext cx="3609475" cy="285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CFE64685-92DF-426B-9E2E-816D52ED28AC}"/>
              </a:ext>
            </a:extLst>
          </p:cNvPr>
          <p:cNvSpPr txBox="1">
            <a:spLocks/>
          </p:cNvSpPr>
          <p:nvPr/>
        </p:nvSpPr>
        <p:spPr>
          <a:xfrm>
            <a:off x="1712893" y="1554940"/>
            <a:ext cx="8766211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Como escolher a máscara apropriada?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764CDF4-A055-416D-923F-589E7E4E84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75AC4493-DD9C-4980-AF76-2B4638B39441}"/>
              </a:ext>
            </a:extLst>
          </p:cNvPr>
          <p:cNvSpPr txBox="1">
            <a:spLocks/>
          </p:cNvSpPr>
          <p:nvPr/>
        </p:nvSpPr>
        <p:spPr>
          <a:xfrm>
            <a:off x="1712893" y="2045268"/>
            <a:ext cx="8766211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Qual a melhor proteção respiratória?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CEA77ACC-A8BD-453C-8AF6-0B44CCD47248}"/>
              </a:ext>
            </a:extLst>
          </p:cNvPr>
          <p:cNvSpPr txBox="1">
            <a:spLocks/>
          </p:cNvSpPr>
          <p:nvPr/>
        </p:nvSpPr>
        <p:spPr>
          <a:xfrm>
            <a:off x="1712893" y="2574285"/>
            <a:ext cx="8766211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Sei os riscos da minha empresa?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953D2908-CE1C-42EA-B9AF-642629AB495D}"/>
              </a:ext>
            </a:extLst>
          </p:cNvPr>
          <p:cNvSpPr txBox="1">
            <a:spLocks/>
          </p:cNvSpPr>
          <p:nvPr/>
        </p:nvSpPr>
        <p:spPr>
          <a:xfrm>
            <a:off x="1712892" y="3081538"/>
            <a:ext cx="8766211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Quais documentos onde existem os riscos da minha empresa?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D218262A-7297-4898-9620-D6B6A4803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1353099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964562"/>
          </a:xfrm>
        </p:spPr>
        <p:txBody>
          <a:bodyPr>
            <a:noAutofit/>
          </a:bodyPr>
          <a:lstStyle/>
          <a:p>
            <a:r>
              <a:rPr lang="pt-BR" dirty="0"/>
              <a:t>DEVO UTILIZAR FACE SHIELD?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764CDF4-A055-416D-923F-589E7E4E84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D9F54931-141F-41F3-82F7-FE97A842C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44" y="1938772"/>
            <a:ext cx="3114656" cy="4739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B0F13B6-91C1-4AB3-B30E-1D247D8CE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COVID-19 / MÁSCARA</a:t>
            </a:r>
          </a:p>
        </p:txBody>
      </p:sp>
    </p:spTree>
    <p:extLst>
      <p:ext uri="{BB962C8B-B14F-4D97-AF65-F5344CB8AC3E}">
        <p14:creationId xmlns:p14="http://schemas.microsoft.com/office/powerpoint/2010/main" val="97057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964562"/>
          </a:xfrm>
        </p:spPr>
        <p:txBody>
          <a:bodyPr>
            <a:noAutofit/>
          </a:bodyPr>
          <a:lstStyle/>
          <a:p>
            <a:r>
              <a:rPr lang="pt-BR" dirty="0"/>
              <a:t>COMO ESCOLHER A MÁSCARA APROPRIADA?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764CDF4-A055-416D-923F-589E7E4E84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  <p:pic>
        <p:nvPicPr>
          <p:cNvPr id="13314" name="Picture 2" descr="Máscara 3m Pff2 N95 Aura 9320 Br Proteção Respiratória Selo Anvisa e  Inmetro nas americanas">
            <a:extLst>
              <a:ext uri="{FF2B5EF4-FFF2-40B4-BE49-F238E27FC236}">
                <a16:creationId xmlns:a16="http://schemas.microsoft.com/office/drawing/2014/main" id="{30BD02E3-B204-4894-88EA-6E01710DB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0" t="19467" r="18481" b="18404"/>
          <a:stretch/>
        </p:blipFill>
        <p:spPr bwMode="auto">
          <a:xfrm>
            <a:off x="1552686" y="2742267"/>
            <a:ext cx="1642545" cy="1642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6B51B7C7-2D01-49C0-BB7D-D38D867FE8F4}"/>
              </a:ext>
            </a:extLst>
          </p:cNvPr>
          <p:cNvSpPr txBox="1">
            <a:spLocks/>
          </p:cNvSpPr>
          <p:nvPr/>
        </p:nvSpPr>
        <p:spPr>
          <a:xfrm>
            <a:off x="2555105" y="5716938"/>
            <a:ext cx="8766211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N95 – KN95 – PFF1 - PFF2 - PFF3 </a:t>
            </a:r>
          </a:p>
          <a:p>
            <a:pPr marL="0" indent="0">
              <a:buNone/>
            </a:pPr>
            <a:r>
              <a:rPr lang="pt-BR" dirty="0"/>
              <a:t>COM VÁLVULA OU SEM?</a:t>
            </a:r>
          </a:p>
        </p:txBody>
      </p:sp>
      <p:pic>
        <p:nvPicPr>
          <p:cNvPr id="13318" name="Picture 6" descr="Kit Máscara Descartável Profissional KN95 de Proteção Respiratória Branca -  10 Unidades - Ortoponto">
            <a:extLst>
              <a:ext uri="{FF2B5EF4-FFF2-40B4-BE49-F238E27FC236}">
                <a16:creationId xmlns:a16="http://schemas.microsoft.com/office/drawing/2014/main" id="{A56DE7E4-5558-497E-8B06-A19D178D4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169" y="2742267"/>
            <a:ext cx="1642546" cy="1642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Máscara Descartável Profissional de Proteção Respiratória N95 PFF2 -  Ortoponto">
            <a:extLst>
              <a:ext uri="{FF2B5EF4-FFF2-40B4-BE49-F238E27FC236}">
                <a16:creationId xmlns:a16="http://schemas.microsoft.com/office/drawing/2014/main" id="{BBC1BB9D-AA1F-44C1-9B58-E8DBC7BE0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14" y="2742267"/>
            <a:ext cx="1642546" cy="1642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Máscara Respirador Proteção 3m 9332 Pff3 99% Valvulado Pff-3 | Mercado Livre">
            <a:extLst>
              <a:ext uri="{FF2B5EF4-FFF2-40B4-BE49-F238E27FC236}">
                <a16:creationId xmlns:a16="http://schemas.microsoft.com/office/drawing/2014/main" id="{AB13DD03-6B1B-4447-A2C8-71E932FC0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043" y="2697514"/>
            <a:ext cx="1642545" cy="1664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>
            <a:extLst>
              <a:ext uri="{FF2B5EF4-FFF2-40B4-BE49-F238E27FC236}">
                <a16:creationId xmlns:a16="http://schemas.microsoft.com/office/drawing/2014/main" id="{E713B237-1CDC-4C1E-8939-7A737FF3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04" y="2742266"/>
            <a:ext cx="1651295" cy="1651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D77F6CBE-6DB0-4C55-B881-DF9ACDDC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COVID-19 / MÁSCARA</a:t>
            </a:r>
          </a:p>
        </p:txBody>
      </p:sp>
    </p:spTree>
    <p:extLst>
      <p:ext uri="{BB962C8B-B14F-4D97-AF65-F5344CB8AC3E}">
        <p14:creationId xmlns:p14="http://schemas.microsoft.com/office/powerpoint/2010/main" val="2531451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9562" y="1624980"/>
            <a:ext cx="10018713" cy="4353233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Century" panose="02040604050505020304" pitchFamily="18" charset="0"/>
              </a:rPr>
              <a:t>Quando utilizar?</a:t>
            </a:r>
          </a:p>
          <a:p>
            <a:pPr marL="0" indent="0">
              <a:buNone/>
            </a:pPr>
            <a:endParaRPr lang="pt-BR" sz="2000" dirty="0">
              <a:latin typeface="Century" panose="02040604050505020304" pitchFamily="18" charset="0"/>
            </a:endParaRPr>
          </a:p>
          <a:p>
            <a:r>
              <a:rPr lang="pt-BR" sz="2000" dirty="0">
                <a:latin typeface="Century" panose="02040604050505020304" pitchFamily="18" charset="0"/>
              </a:rPr>
              <a:t>Contato direto com o paciente;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Preparo de medicações</a:t>
            </a:r>
          </a:p>
          <a:p>
            <a:r>
              <a:rPr lang="pt-BR" sz="2000" dirty="0">
                <a:latin typeface="Century" panose="02040604050505020304" pitchFamily="18" charset="0"/>
              </a:rPr>
              <a:t>Procedimentos em geral;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Permitir proteção adequada;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Pacientes com infecção ativa, particularmente tuberculose, use máscaras especiais, como a “bico de pato” (N95). 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808" y="1115761"/>
            <a:ext cx="4617227" cy="33119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7B3F373-416B-4585-9C2C-3783F9E1E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5C5AC2E-6DD5-43D1-A5D9-88FCC3B3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MÁSCARA</a:t>
            </a:r>
          </a:p>
        </p:txBody>
      </p:sp>
    </p:spTree>
    <p:extLst>
      <p:ext uri="{BB962C8B-B14F-4D97-AF65-F5344CB8AC3E}">
        <p14:creationId xmlns:p14="http://schemas.microsoft.com/office/powerpoint/2010/main" val="1478439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latin typeface="Century" panose="02040604050505020304" pitchFamily="18" charset="0"/>
              </a:rPr>
              <a:t>Anormalidade respiratória</a:t>
            </a:r>
            <a:br>
              <a:rPr lang="pt-BR" b="1" dirty="0">
                <a:latin typeface="Century" panose="02040604050505020304" pitchFamily="18" charset="0"/>
              </a:rPr>
            </a:br>
            <a:r>
              <a:rPr lang="pt-BR" b="1" dirty="0">
                <a:latin typeface="Century" panose="02040604050505020304" pitchFamily="18" charset="0"/>
              </a:rPr>
              <a:t>Curtas distâncias / + 5 MICRAS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91378"/>
          </a:xfrm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sz="2900" dirty="0">
                <a:latin typeface="Century" panose="02040604050505020304" pitchFamily="18" charset="0"/>
              </a:rPr>
              <a:t>Pacientes com meningite,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Pneumonia (por streptococcus pneumoniae),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Rubéola,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Caxumba,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Coqueluche, entre outros.</a:t>
            </a:r>
            <a:r>
              <a:rPr lang="pt-BR" sz="2900" dirty="0"/>
              <a:t> 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D6218E3-91DF-4210-BFAE-7B605F10E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3074" name="Picture 2" descr="Máscara Tripla Talge Descartável com Elástico Branca 50un. - FibraCirurgica">
            <a:extLst>
              <a:ext uri="{FF2B5EF4-FFF2-40B4-BE49-F238E27FC236}">
                <a16:creationId xmlns:a16="http://schemas.microsoft.com/office/drawing/2014/main" id="{F88B72FC-04BF-41A9-8F8B-4F769A91B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1" b="15787"/>
          <a:stretch/>
        </p:blipFill>
        <p:spPr bwMode="auto">
          <a:xfrm>
            <a:off x="8583562" y="4189205"/>
            <a:ext cx="3461416" cy="257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19B8141-9AA2-497D-8779-A548B7B702A3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MÁSCARA SIMPLES</a:t>
            </a:r>
          </a:p>
        </p:txBody>
      </p:sp>
    </p:spTree>
    <p:extLst>
      <p:ext uri="{BB962C8B-B14F-4D97-AF65-F5344CB8AC3E}">
        <p14:creationId xmlns:p14="http://schemas.microsoft.com/office/powerpoint/2010/main" val="1832942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sz="2900" dirty="0">
                <a:latin typeface="Century" panose="02040604050505020304" pitchFamily="18" charset="0"/>
              </a:rPr>
              <a:t>Pacientes com TB,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Sarampo, </a:t>
            </a:r>
          </a:p>
          <a:p>
            <a:r>
              <a:rPr lang="pt-BR" sz="2900" dirty="0">
                <a:latin typeface="Century" panose="02040604050505020304" pitchFamily="18" charset="0"/>
              </a:rPr>
              <a:t>Varicela, entre outros. </a:t>
            </a:r>
          </a:p>
          <a:p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DB2F66F-70EB-41CF-BB8B-591666603C4F}"/>
              </a:ext>
            </a:extLst>
          </p:cNvPr>
          <p:cNvSpPr txBox="1">
            <a:spLocks/>
          </p:cNvSpPr>
          <p:nvPr/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dirty="0">
                <a:latin typeface="Century" panose="02040604050505020304" pitchFamily="18" charset="0"/>
              </a:rPr>
              <a:t>Anormalidade respiratória</a:t>
            </a:r>
            <a:br>
              <a:rPr lang="pt-BR" b="1" dirty="0">
                <a:latin typeface="Century" panose="02040604050505020304" pitchFamily="18" charset="0"/>
              </a:rPr>
            </a:br>
            <a:r>
              <a:rPr lang="pt-BR" b="1" dirty="0">
                <a:latin typeface="Century" panose="02040604050505020304" pitchFamily="18" charset="0"/>
              </a:rPr>
              <a:t>Longas distâncias / - 5 MICRAS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1FA47E5-D7F8-495B-940A-15BCEB0CB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2050" name="Picture 2" descr="Americanas - Tudo. A toda hora. Em qualquer lugar.">
            <a:extLst>
              <a:ext uri="{FF2B5EF4-FFF2-40B4-BE49-F238E27FC236}">
                <a16:creationId xmlns:a16="http://schemas.microsoft.com/office/drawing/2014/main" id="{7CD55A24-3B55-4730-87B4-263C66ED4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978" y="2666999"/>
            <a:ext cx="3778046" cy="377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31D384A1-49AE-49F7-9EB0-30A953751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N95 – BICO DE PATO</a:t>
            </a:r>
          </a:p>
        </p:txBody>
      </p:sp>
    </p:spTree>
    <p:extLst>
      <p:ext uri="{BB962C8B-B14F-4D97-AF65-F5344CB8AC3E}">
        <p14:creationId xmlns:p14="http://schemas.microsoft.com/office/powerpoint/2010/main" val="1289781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964562"/>
          </a:xfrm>
        </p:spPr>
        <p:txBody>
          <a:bodyPr>
            <a:noAutofit/>
          </a:bodyPr>
          <a:lstStyle/>
          <a:p>
            <a:r>
              <a:rPr lang="pt-BR" dirty="0"/>
              <a:t>QUAIS OUTROS EPIS DEVO UTILIZAR?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28B1D234-7CD6-4121-A0B0-89629C6D6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2" y="2298315"/>
            <a:ext cx="1357091" cy="2065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02AAF5C4-99C5-4E3C-A812-C06A07D1B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57" y="2276007"/>
            <a:ext cx="2088732" cy="2088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94758414-2F5E-4F91-9CA9-36E0FA54B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67" y="2276007"/>
            <a:ext cx="2088732" cy="2088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0DF6B8A9-B82E-456B-AE3B-D6745A713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655" y="2273718"/>
            <a:ext cx="2088732" cy="2088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D7E2F51-5D3C-4C28-9495-2F476E69B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AE9A82AC-6F1C-46E3-AFDD-2FAD96F9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EPIs</a:t>
            </a:r>
          </a:p>
        </p:txBody>
      </p:sp>
    </p:spTree>
    <p:extLst>
      <p:ext uri="{BB962C8B-B14F-4D97-AF65-F5344CB8AC3E}">
        <p14:creationId xmlns:p14="http://schemas.microsoft.com/office/powerpoint/2010/main" val="2387650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93" name="Group 9">
            <a:extLst>
              <a:ext uri="{FF2B5EF4-FFF2-40B4-BE49-F238E27FC236}">
                <a16:creationId xmlns:a16="http://schemas.microsoft.com/office/drawing/2014/main" id="{43D4198F-AEE1-4B50-8D57-122961B8AA09}"/>
              </a:ext>
            </a:extLst>
          </p:cNvPr>
          <p:cNvGrpSpPr>
            <a:grpSpLocks/>
          </p:cNvGrpSpPr>
          <p:nvPr/>
        </p:nvGrpSpPr>
        <p:grpSpPr bwMode="auto">
          <a:xfrm>
            <a:off x="2546350" y="1393825"/>
            <a:ext cx="7056438" cy="4224338"/>
            <a:chOff x="884" y="854"/>
            <a:chExt cx="4445" cy="2661"/>
          </a:xfrm>
        </p:grpSpPr>
        <p:pic>
          <p:nvPicPr>
            <p:cNvPr id="93189" name="Picture 5" descr="img01_a">
              <a:extLst>
                <a:ext uri="{FF2B5EF4-FFF2-40B4-BE49-F238E27FC236}">
                  <a16:creationId xmlns:a16="http://schemas.microsoft.com/office/drawing/2014/main" id="{771D1D9A-AF0F-46AC-A47F-03E7146CA0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857"/>
              <a:ext cx="2223" cy="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90" name="Picture 6" descr="img01_b">
              <a:extLst>
                <a:ext uri="{FF2B5EF4-FFF2-40B4-BE49-F238E27FC236}">
                  <a16:creationId xmlns:a16="http://schemas.microsoft.com/office/drawing/2014/main" id="{E4CBC8D6-A24D-4636-BC2E-AB69FCA81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854"/>
              <a:ext cx="2222" cy="1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91" name="Picture 7" descr="img01_c">
              <a:extLst>
                <a:ext uri="{FF2B5EF4-FFF2-40B4-BE49-F238E27FC236}">
                  <a16:creationId xmlns:a16="http://schemas.microsoft.com/office/drawing/2014/main" id="{528F459E-AE48-4837-9CEB-B1B55D3F3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2181"/>
              <a:ext cx="2223" cy="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92" name="Picture 8" descr="img01_d">
              <a:extLst>
                <a:ext uri="{FF2B5EF4-FFF2-40B4-BE49-F238E27FC236}">
                  <a16:creationId xmlns:a16="http://schemas.microsoft.com/office/drawing/2014/main" id="{D6ACA698-CB7A-47B8-9257-E98953892D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2157"/>
              <a:ext cx="2222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4560878B-9CFC-4E7D-9180-1D87E44DB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6C0F459-7A1E-4683-90D8-A4163C19004E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VIA DE INALAÇÃO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948" y="2664944"/>
            <a:ext cx="2541532" cy="389488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6874" y="1999053"/>
            <a:ext cx="10018713" cy="371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000" b="1" dirty="0">
                <a:latin typeface="Century" panose="02040604050505020304" pitchFamily="18" charset="0"/>
              </a:rPr>
              <a:t>Características de um Equipamento de Proteção Individual – EPI? 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36F77797-275B-44F8-89A2-B9261A7E16D7}"/>
              </a:ext>
            </a:extLst>
          </p:cNvPr>
          <p:cNvSpPr txBox="1">
            <a:spLocks/>
          </p:cNvSpPr>
          <p:nvPr/>
        </p:nvSpPr>
        <p:spPr>
          <a:xfrm>
            <a:off x="1637848" y="3523056"/>
            <a:ext cx="7209795" cy="96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/>
              <a:t>Uso individual </a:t>
            </a:r>
          </a:p>
          <a:p>
            <a:pPr algn="just"/>
            <a:r>
              <a:rPr lang="pt-BR" dirty="0"/>
              <a:t>Utilizado</a:t>
            </a:r>
          </a:p>
          <a:p>
            <a:pPr algn="just"/>
            <a:r>
              <a:rPr lang="pt-BR" dirty="0"/>
              <a:t>Proteção contra a segurança e a saúde do trabalhador</a:t>
            </a:r>
          </a:p>
          <a:p>
            <a:pPr algn="just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95268AB-753C-4B22-AA08-11F089107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11BB9797-1FE3-49B0-862B-1625FD427645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EPIs - CARACTERÍSTICAS</a:t>
            </a:r>
          </a:p>
        </p:txBody>
      </p:sp>
    </p:spTree>
    <p:extLst>
      <p:ext uri="{BB962C8B-B14F-4D97-AF65-F5344CB8AC3E}">
        <p14:creationId xmlns:p14="http://schemas.microsoft.com/office/powerpoint/2010/main" val="51935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774472"/>
            <a:ext cx="8269290" cy="3124201"/>
          </a:xfrm>
        </p:spPr>
        <p:txBody>
          <a:bodyPr>
            <a:normAutofit/>
          </a:bodyPr>
          <a:lstStyle/>
          <a:p>
            <a:pPr algn="just"/>
            <a:r>
              <a:rPr lang="pt-BR" sz="3200" dirty="0">
                <a:latin typeface="Century" panose="02040604050505020304" pitchFamily="18" charset="0"/>
              </a:rPr>
              <a:t>Empresa deve:</a:t>
            </a:r>
          </a:p>
          <a:p>
            <a:pPr lvl="1" algn="just"/>
            <a:r>
              <a:rPr lang="pt-BR" sz="2400" dirty="0">
                <a:latin typeface="Century" panose="02040604050505020304" pitchFamily="18" charset="0"/>
              </a:rPr>
              <a:t>Fornecer GRATUITAMENTE</a:t>
            </a:r>
          </a:p>
          <a:p>
            <a:pPr lvl="1" algn="just"/>
            <a:r>
              <a:rPr lang="pt-BR" sz="2400" dirty="0">
                <a:latin typeface="Century" panose="02040604050505020304" pitchFamily="18" charset="0"/>
              </a:rPr>
              <a:t>Adequado ao risco; </a:t>
            </a:r>
          </a:p>
          <a:p>
            <a:pPr lvl="1" algn="just"/>
            <a:r>
              <a:rPr lang="pt-BR" sz="2400" dirty="0">
                <a:latin typeface="Century" panose="02040604050505020304" pitchFamily="18" charset="0"/>
              </a:rPr>
              <a:t>Perfeito estado de conservação e funcionamento; </a:t>
            </a:r>
          </a:p>
        </p:txBody>
      </p:sp>
      <p:pic>
        <p:nvPicPr>
          <p:cNvPr id="2050" name="Picture 2" descr="Demissão do empregado e continuidade no plano de saúde - Compartilhando  Justiça - Campo Grande News">
            <a:extLst>
              <a:ext uri="{FF2B5EF4-FFF2-40B4-BE49-F238E27FC236}">
                <a16:creationId xmlns:a16="http://schemas.microsoft.com/office/drawing/2014/main" id="{3E55AF21-B429-4E20-9852-9CC39A6BE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363" y="4044510"/>
            <a:ext cx="4335274" cy="248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9D943B7-C28F-418E-9A11-B1A2B7885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0473FE69-B143-4509-9324-52E717C0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OBRIGATORIEDADE EMPRESA</a:t>
            </a:r>
          </a:p>
        </p:txBody>
      </p:sp>
    </p:spTree>
    <p:extLst>
      <p:ext uri="{BB962C8B-B14F-4D97-AF65-F5344CB8AC3E}">
        <p14:creationId xmlns:p14="http://schemas.microsoft.com/office/powerpoint/2010/main" val="175551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917712"/>
            <a:ext cx="10018713" cy="3124201"/>
          </a:xfrm>
        </p:spPr>
        <p:txBody>
          <a:bodyPr>
            <a:normAutofit/>
          </a:bodyPr>
          <a:lstStyle/>
          <a:p>
            <a:r>
              <a:rPr lang="pt-BR" sz="2000" dirty="0">
                <a:latin typeface="Century" panose="02040604050505020304" pitchFamily="18" charset="0"/>
              </a:rPr>
              <a:t>Usar apenas para a finalidade a que se destina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Responsabilizar-se pela guarda e conservação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Comunicar ao empregador qualquer alteração que o torne impróprio para uso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Cumprir as determinações do empregador sobre o uso adequado.</a:t>
            </a:r>
          </a:p>
          <a:p>
            <a:r>
              <a:rPr lang="pt-BR" sz="2000" dirty="0">
                <a:latin typeface="Century" panose="02040604050505020304" pitchFamily="18" charset="0"/>
              </a:rPr>
              <a:t>EMPREGADO - DIREITO DE RECUSA  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1026" name="Picture 2" descr="A saúde dos empregados e o impacto no custo do plano de saúde corporativo">
            <a:extLst>
              <a:ext uri="{FF2B5EF4-FFF2-40B4-BE49-F238E27FC236}">
                <a16:creationId xmlns:a16="http://schemas.microsoft.com/office/drawing/2014/main" id="{6A961C47-5782-44D4-AFB6-11A5B7CBF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35" y="3429000"/>
            <a:ext cx="3698383" cy="296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86C4A2F-A595-4411-9F03-27C16279A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84DFB26-4665-4C50-ADF3-07D143C6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 fontScale="90000"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RESPONSABILIDADE EMPREGADO</a:t>
            </a:r>
          </a:p>
        </p:txBody>
      </p:sp>
    </p:spTree>
    <p:extLst>
      <p:ext uri="{BB962C8B-B14F-4D97-AF65-F5344CB8AC3E}">
        <p14:creationId xmlns:p14="http://schemas.microsoft.com/office/powerpoint/2010/main" val="89809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08687" y="685800"/>
            <a:ext cx="10018713" cy="3124201"/>
          </a:xfrm>
        </p:spPr>
        <p:txBody>
          <a:bodyPr>
            <a:normAutofit/>
          </a:bodyPr>
          <a:lstStyle/>
          <a:p>
            <a:r>
              <a:rPr lang="pt-BR" sz="2000" b="1" dirty="0">
                <a:latin typeface="Century" panose="02040604050505020304" pitchFamily="18" charset="0"/>
              </a:rPr>
              <a:t>TIPOS DE LUVAS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BORRACHA</a:t>
            </a:r>
          </a:p>
          <a:p>
            <a:r>
              <a:rPr lang="pt-BR" sz="2000" dirty="0">
                <a:latin typeface="Century" panose="02040604050505020304" pitchFamily="18" charset="0"/>
              </a:rPr>
              <a:t>PROCEDIMENTO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ESTÉREIS </a:t>
            </a:r>
          </a:p>
        </p:txBody>
      </p:sp>
      <p:pic>
        <p:nvPicPr>
          <p:cNvPr id="1026" name="Picture 2" descr="Luva de Borracha / Latex Forrada Amarela NOVE54 é na Palácio das Ferramentas">
            <a:extLst>
              <a:ext uri="{FF2B5EF4-FFF2-40B4-BE49-F238E27FC236}">
                <a16:creationId xmlns:a16="http://schemas.microsoft.com/office/drawing/2014/main" id="{624D2AE7-C230-4570-9B09-714612D78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444" y="3810001"/>
            <a:ext cx="2554357" cy="255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uva Látex Procedimento Com Pó – Volk do Brasil">
            <a:extLst>
              <a:ext uri="{FF2B5EF4-FFF2-40B4-BE49-F238E27FC236}">
                <a16:creationId xmlns:a16="http://schemas.microsoft.com/office/drawing/2014/main" id="{80B16897-06B6-4E97-9FCB-03C6E382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558" y="3810002"/>
            <a:ext cx="2554356" cy="255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uva Cirúrgica Estéril 7,5 Sensitex (Par) - Mucambo - Luva de Procedimento  - Magazine Luiza">
            <a:extLst>
              <a:ext uri="{FF2B5EF4-FFF2-40B4-BE49-F238E27FC236}">
                <a16:creationId xmlns:a16="http://schemas.microsoft.com/office/drawing/2014/main" id="{C74D7B2A-935E-45A9-B08F-2ED2194F7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71" y="3810001"/>
            <a:ext cx="2554357" cy="255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FAB6013-2478-48D4-97E8-196D6E5D1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C942C3CB-3190-4937-8B9D-807C3D4F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LUVAS - TIPOS</a:t>
            </a:r>
          </a:p>
        </p:txBody>
      </p:sp>
    </p:spTree>
    <p:extLst>
      <p:ext uri="{BB962C8B-B14F-4D97-AF65-F5344CB8AC3E}">
        <p14:creationId xmlns:p14="http://schemas.microsoft.com/office/powerpoint/2010/main" val="1540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801" y="4065551"/>
            <a:ext cx="4007556" cy="2666101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24067" y="743386"/>
            <a:ext cx="10018713" cy="3124201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sz="2000" dirty="0">
                <a:latin typeface="Century" panose="02040604050505020304" pitchFamily="18" charset="0"/>
              </a:rPr>
              <a:t>Limpeza em geral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Descontaminação de instrumentos, equipamentos e superfícies;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São de borracha grossa;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Reutilizáveis</a:t>
            </a:r>
          </a:p>
          <a:p>
            <a:r>
              <a:rPr lang="pt-BR" sz="2000" dirty="0">
                <a:latin typeface="Century" panose="02040604050505020304" pitchFamily="18" charset="0"/>
              </a:rPr>
              <a:t>Necessário descontaminação </a:t>
            </a:r>
          </a:p>
          <a:p>
            <a:endParaRPr lang="pt-BR" dirty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A69FF75A-2279-4A21-BB9D-A3FDD42EF3C2}"/>
              </a:ext>
            </a:extLst>
          </p:cNvPr>
          <p:cNvSpPr txBox="1">
            <a:spLocks/>
          </p:cNvSpPr>
          <p:nvPr/>
        </p:nvSpPr>
        <p:spPr>
          <a:xfrm>
            <a:off x="9524950" y="5822982"/>
            <a:ext cx="2667050" cy="583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latin typeface="Century" panose="02040604050505020304" pitchFamily="18" charset="0"/>
              </a:rPr>
              <a:t>Borracha grossa</a:t>
            </a:r>
            <a:endParaRPr lang="pt-BR" dirty="0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AA86F864-F745-4BBE-8FC3-D10DF84146A8}"/>
              </a:ext>
            </a:extLst>
          </p:cNvPr>
          <p:cNvSpPr/>
          <p:nvPr/>
        </p:nvSpPr>
        <p:spPr>
          <a:xfrm rot="7491243">
            <a:off x="8589334" y="4948360"/>
            <a:ext cx="609600" cy="1185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9649227-D282-4EF3-B0E1-8B4142B35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C13CF919-16AE-4453-B0FB-83EAA32A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LUVAS BORRACHA</a:t>
            </a:r>
          </a:p>
        </p:txBody>
      </p:sp>
    </p:spTree>
    <p:extLst>
      <p:ext uri="{BB962C8B-B14F-4D97-AF65-F5344CB8AC3E}">
        <p14:creationId xmlns:p14="http://schemas.microsoft.com/office/powerpoint/2010/main" val="2632417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99058" y="941438"/>
            <a:ext cx="6243845" cy="3124201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Boa adaptação, </a:t>
            </a:r>
          </a:p>
          <a:p>
            <a:r>
              <a:rPr lang="pt-BR" dirty="0">
                <a:latin typeface="Century" panose="02040604050505020304" pitchFamily="18" charset="0"/>
              </a:rPr>
              <a:t>Necessária - procedimentos clínicos. </a:t>
            </a:r>
          </a:p>
          <a:p>
            <a:r>
              <a:rPr lang="pt-BR" dirty="0">
                <a:latin typeface="Century" panose="02040604050505020304" pitchFamily="18" charset="0"/>
              </a:rPr>
              <a:t>Descartáveis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12680" t="7868" r="10550" b="20739"/>
          <a:stretch/>
        </p:blipFill>
        <p:spPr>
          <a:xfrm rot="4051537">
            <a:off x="7555141" y="2252064"/>
            <a:ext cx="4154330" cy="3084274"/>
          </a:xfrm>
          <a:prstGeom prst="rect">
            <a:avLst/>
          </a:prstGeom>
        </p:spPr>
      </p:pic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B9B034E-28D8-4B97-8F72-81403CF8A63C}"/>
              </a:ext>
            </a:extLst>
          </p:cNvPr>
          <p:cNvSpPr txBox="1">
            <a:spLocks/>
          </p:cNvSpPr>
          <p:nvPr/>
        </p:nvSpPr>
        <p:spPr>
          <a:xfrm>
            <a:off x="1499057" y="3178919"/>
            <a:ext cx="6243845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Century" panose="02040604050505020304" pitchFamily="18" charset="0"/>
              </a:rPr>
              <a:t>Posso continuar utilizando depois do procedimento clínico ou devo descarta-la imediatamente? 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6927196-DE06-4C68-B16A-2EFB8BEF7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AA13E7D0-BCAA-4F65-AB74-5DBFB815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 fontScale="90000"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LUVAS PROCEDIMENTO (LÁTEX)</a:t>
            </a:r>
          </a:p>
        </p:txBody>
      </p:sp>
    </p:spTree>
    <p:extLst>
      <p:ext uri="{BB962C8B-B14F-4D97-AF65-F5344CB8AC3E}">
        <p14:creationId xmlns:p14="http://schemas.microsoft.com/office/powerpoint/2010/main" val="139508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805" y="3625542"/>
            <a:ext cx="4137195" cy="3134336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45118" y="1059425"/>
            <a:ext cx="10018713" cy="3124201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Confeccionadas com látex de melhor qualidade, </a:t>
            </a:r>
          </a:p>
          <a:p>
            <a:r>
              <a:rPr lang="pt-BR" dirty="0">
                <a:latin typeface="Century" panose="02040604050505020304" pitchFamily="18" charset="0"/>
              </a:rPr>
              <a:t>Melhor adaptabilidade; </a:t>
            </a:r>
          </a:p>
          <a:p>
            <a:r>
              <a:rPr lang="pt-BR" dirty="0">
                <a:latin typeface="Century" panose="02040604050505020304" pitchFamily="18" charset="0"/>
              </a:rPr>
              <a:t>Indicado - procedimentos cirúrgicos; </a:t>
            </a:r>
          </a:p>
          <a:p>
            <a:r>
              <a:rPr lang="pt-BR" dirty="0">
                <a:latin typeface="Century" panose="02040604050505020304" pitchFamily="18" charset="0"/>
              </a:rPr>
              <a:t>Auxílio na realização de procedimentos invasivos, contato com sítios (locais) estéreis. 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7C6BB267-2FAE-4592-961C-BC626206D87D}"/>
              </a:ext>
            </a:extLst>
          </p:cNvPr>
          <p:cNvSpPr txBox="1">
            <a:spLocks/>
          </p:cNvSpPr>
          <p:nvPr/>
        </p:nvSpPr>
        <p:spPr>
          <a:xfrm>
            <a:off x="1510039" y="3483148"/>
            <a:ext cx="6544766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Century" panose="02040604050505020304" pitchFamily="18" charset="0"/>
              </a:rPr>
              <a:t>Posso continuar utilizando depois do procedimento cirúrgico ou devo descarta-la imediatamente? 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9FF84A8-1EA1-476A-9669-E4B8C86D2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AFDCEEBC-7601-469E-B741-57AD25B08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LUVAS CIRÚRGICAS ESTÉREIS</a:t>
            </a:r>
          </a:p>
        </p:txBody>
      </p:sp>
    </p:spTree>
    <p:extLst>
      <p:ext uri="{BB962C8B-B14F-4D97-AF65-F5344CB8AC3E}">
        <p14:creationId xmlns:p14="http://schemas.microsoft.com/office/powerpoint/2010/main" val="51241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1351097"/>
            <a:ext cx="10018713" cy="4228068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Prevenir contato contra:</a:t>
            </a:r>
          </a:p>
          <a:p>
            <a:pPr lvl="1"/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" panose="02040604050505020304" pitchFamily="18" charset="0"/>
              </a:rPr>
              <a:t>Sangue</a:t>
            </a:r>
          </a:p>
          <a:p>
            <a:pPr lvl="1"/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" panose="02040604050505020304" pitchFamily="18" charset="0"/>
              </a:rPr>
              <a:t>Secreções </a:t>
            </a:r>
          </a:p>
          <a:p>
            <a:pPr lvl="1"/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" panose="02040604050505020304" pitchFamily="18" charset="0"/>
              </a:rPr>
              <a:t>Mucosas</a:t>
            </a:r>
          </a:p>
          <a:p>
            <a:r>
              <a:rPr lang="pt-BR" dirty="0">
                <a:latin typeface="Century" panose="02040604050505020304" pitchFamily="18" charset="0"/>
              </a:rPr>
              <a:t>Manipular instrumentos e superfícies. </a:t>
            </a:r>
          </a:p>
          <a:p>
            <a:r>
              <a:rPr lang="pt-BR" dirty="0">
                <a:latin typeface="Century" panose="02040604050505020304" pitchFamily="18" charset="0"/>
              </a:rPr>
              <a:t>01 par por paciente</a:t>
            </a:r>
          </a:p>
          <a:p>
            <a:r>
              <a:rPr lang="pt-BR" dirty="0">
                <a:latin typeface="Century" panose="02040604050505020304" pitchFamily="18" charset="0"/>
              </a:rPr>
              <a:t>Descartável 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4098" name="Picture 2" descr="EPI - Tudo o que você precisa saber - Blog Biossegurança | Cristófoli">
            <a:extLst>
              <a:ext uri="{FF2B5EF4-FFF2-40B4-BE49-F238E27FC236}">
                <a16:creationId xmlns:a16="http://schemas.microsoft.com/office/drawing/2014/main" id="{158530C5-841E-489D-8243-755A5475B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" t="14249" r="7396" b="8755"/>
          <a:stretch/>
        </p:blipFill>
        <p:spPr bwMode="auto">
          <a:xfrm>
            <a:off x="8123713" y="4355891"/>
            <a:ext cx="4068287" cy="24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2F6CEEC-C692-4CD5-8D9F-C354A6A86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B5DEFCF-E9C8-4B7C-A8CF-47F61CDC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LUVAS – COMO USAR</a:t>
            </a:r>
          </a:p>
        </p:txBody>
      </p:sp>
    </p:spTree>
    <p:extLst>
      <p:ext uri="{BB962C8B-B14F-4D97-AF65-F5344CB8AC3E}">
        <p14:creationId xmlns:p14="http://schemas.microsoft.com/office/powerpoint/2010/main" val="1508466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1634612"/>
            <a:ext cx="10018713" cy="4751440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Century" panose="02040604050505020304" pitchFamily="18" charset="0"/>
              </a:rPr>
              <a:t>Proteção da mucosa:</a:t>
            </a:r>
          </a:p>
          <a:p>
            <a:pPr lvl="1"/>
            <a:r>
              <a:rPr lang="pt-BR" sz="2800" dirty="0">
                <a:latin typeface="Century" panose="02040604050505020304" pitchFamily="18" charset="0"/>
              </a:rPr>
              <a:t>Contaminações</a:t>
            </a:r>
          </a:p>
          <a:p>
            <a:pPr lvl="1"/>
            <a:r>
              <a:rPr lang="pt-BR" sz="2800" dirty="0">
                <a:latin typeface="Century" panose="02040604050505020304" pitchFamily="18" charset="0"/>
              </a:rPr>
              <a:t>Acidentes ocupacionais</a:t>
            </a:r>
          </a:p>
          <a:p>
            <a:pPr lvl="1"/>
            <a:endParaRPr lang="pt-BR" dirty="0">
              <a:latin typeface="Century" panose="02040604050505020304" pitchFamily="18" charset="0"/>
            </a:endParaRPr>
          </a:p>
          <a:p>
            <a:r>
              <a:rPr lang="pt-BR" sz="3000" dirty="0">
                <a:latin typeface="Century" panose="02040604050505020304" pitchFamily="18" charset="0"/>
              </a:rPr>
              <a:t>Características:</a:t>
            </a:r>
          </a:p>
          <a:p>
            <a:pPr lvl="1"/>
            <a:r>
              <a:rPr lang="pt-BR" sz="2600" dirty="0">
                <a:latin typeface="Century" panose="02040604050505020304" pitchFamily="18" charset="0"/>
              </a:rPr>
              <a:t>Vedação periférica</a:t>
            </a:r>
          </a:p>
          <a:p>
            <a:pPr lvl="1"/>
            <a:r>
              <a:rPr lang="pt-BR" sz="2600" dirty="0">
                <a:latin typeface="Century" panose="02040604050505020304" pitchFamily="18" charset="0"/>
              </a:rPr>
              <a:t>Melhor adaptação ao rosto (Diferente de óculos comuns)</a:t>
            </a:r>
          </a:p>
          <a:p>
            <a:pPr lvl="1"/>
            <a:r>
              <a:rPr lang="pt-BR" sz="2600" dirty="0">
                <a:latin typeface="Century" panose="02040604050505020304" pitchFamily="18" charset="0"/>
              </a:rPr>
              <a:t>Necessário descontaminação</a:t>
            </a:r>
          </a:p>
          <a:p>
            <a:endParaRPr lang="pt-BR" sz="2000" dirty="0">
              <a:latin typeface="Century" panose="020406040505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22999A9-4602-4A75-8516-51647967D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868D8C13-825B-4313-9937-C59362168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PROTETORES OCULARES</a:t>
            </a:r>
          </a:p>
        </p:txBody>
      </p:sp>
    </p:spTree>
    <p:extLst>
      <p:ext uri="{BB962C8B-B14F-4D97-AF65-F5344CB8AC3E}">
        <p14:creationId xmlns:p14="http://schemas.microsoft.com/office/powerpoint/2010/main" val="1652434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1029928"/>
            <a:ext cx="8647831" cy="3124201"/>
          </a:xfrm>
        </p:spPr>
        <p:txBody>
          <a:bodyPr>
            <a:normAutofit/>
          </a:bodyPr>
          <a:lstStyle/>
          <a:p>
            <a:r>
              <a:rPr lang="pt-BR" sz="2000" dirty="0">
                <a:latin typeface="Century" panose="02040604050505020304" pitchFamily="18" charset="0"/>
              </a:rPr>
              <a:t>Avental - colarinho alto e mangas longas -e pano ou descartável</a:t>
            </a:r>
          </a:p>
          <a:p>
            <a:r>
              <a:rPr lang="pt-BR" sz="2000" dirty="0">
                <a:latin typeface="Century" panose="02040604050505020304" pitchFamily="18" charset="0"/>
              </a:rPr>
              <a:t>O avental deve ser usado sempre.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A roupa branca (uniforme) não o substitui.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Não utilizar roupas comuns (Contaminação)</a:t>
            </a:r>
          </a:p>
          <a:p>
            <a:endParaRPr lang="pt-BR" dirty="0"/>
          </a:p>
        </p:txBody>
      </p:sp>
      <p:pic>
        <p:nvPicPr>
          <p:cNvPr id="5122" name="Picture 2" descr="Avental Cirúrgico - Injex Indústrias Cirúrgicas">
            <a:extLst>
              <a:ext uri="{FF2B5EF4-FFF2-40B4-BE49-F238E27FC236}">
                <a16:creationId xmlns:a16="http://schemas.microsoft.com/office/drawing/2014/main" id="{E4963CC0-248E-4B86-B32F-D59DB5ED0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6" r="22903"/>
          <a:stretch/>
        </p:blipFill>
        <p:spPr bwMode="auto">
          <a:xfrm>
            <a:off x="8893278" y="2343831"/>
            <a:ext cx="3104896" cy="441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0C75CBA-E56F-4B37-B4CB-EDA0FAA47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AC8E1B8-C5A8-456F-9FFD-09D4F328F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AVENTAL</a:t>
            </a:r>
          </a:p>
        </p:txBody>
      </p:sp>
    </p:spTree>
    <p:extLst>
      <p:ext uri="{BB962C8B-B14F-4D97-AF65-F5344CB8AC3E}">
        <p14:creationId xmlns:p14="http://schemas.microsoft.com/office/powerpoint/2010/main" val="714938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3771" y="774472"/>
            <a:ext cx="10018713" cy="3124201"/>
          </a:xfrm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sz="2000" b="1" dirty="0">
                <a:latin typeface="Century" panose="02040604050505020304" pitchFamily="18" charset="0"/>
              </a:rPr>
              <a:t>AVENTAL COMUM: </a:t>
            </a:r>
            <a:r>
              <a:rPr lang="pt-BR" sz="2000" dirty="0">
                <a:latin typeface="Century" panose="02040604050505020304" pitchFamily="18" charset="0"/>
              </a:rPr>
              <a:t>sangue, fluídos corpóreos, secreções e excretas. </a:t>
            </a:r>
          </a:p>
          <a:p>
            <a:r>
              <a:rPr lang="pt-BR" sz="2000" b="1" dirty="0">
                <a:latin typeface="Century" panose="02040604050505020304" pitchFamily="18" charset="0"/>
              </a:rPr>
              <a:t>AVENTAL IMPERMEÁVEL</a:t>
            </a:r>
            <a:r>
              <a:rPr lang="pt-BR" sz="2000" dirty="0">
                <a:latin typeface="Century" panose="02040604050505020304" pitchFamily="18" charset="0"/>
              </a:rPr>
              <a:t>: </a:t>
            </a:r>
            <a:r>
              <a:rPr lang="pt-BR" sz="2000" b="1" dirty="0">
                <a:solidFill>
                  <a:srgbClr val="FF0000"/>
                </a:solidFill>
                <a:latin typeface="Century" panose="02040604050505020304" pitchFamily="18" charset="0"/>
              </a:rPr>
              <a:t>EXTRAVASAMENTO INTENSO </a:t>
            </a:r>
            <a:r>
              <a:rPr lang="pt-BR" sz="2000" dirty="0">
                <a:latin typeface="Century" panose="02040604050505020304" pitchFamily="18" charset="0"/>
              </a:rPr>
              <a:t>de sangue, fluídos corpóreos, secreções e excretas. </a:t>
            </a:r>
          </a:p>
          <a:p>
            <a:endParaRPr lang="pt-BR" dirty="0"/>
          </a:p>
        </p:txBody>
      </p:sp>
      <p:pic>
        <p:nvPicPr>
          <p:cNvPr id="7170" name="Picture 2" descr="Kit 10 Jaleco Avental Impermeável Cirúrgico Descartável 50gr">
            <a:extLst>
              <a:ext uri="{FF2B5EF4-FFF2-40B4-BE49-F238E27FC236}">
                <a16:creationId xmlns:a16="http://schemas.microsoft.com/office/drawing/2014/main" id="{B59D4069-00C2-4E47-B74B-21AFE58FA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712" y="2959327"/>
            <a:ext cx="3544712" cy="35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VENTAL CIRÚRGICO DESCARTÁVEL COM MANGA GR30 - Dental Curitibana- A maior e  melhor Dental de Curitiba">
            <a:extLst>
              <a:ext uri="{FF2B5EF4-FFF2-40B4-BE49-F238E27FC236}">
                <a16:creationId xmlns:a16="http://schemas.microsoft.com/office/drawing/2014/main" id="{46930694-D80E-4FC3-A35E-859555B48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606" y="2959327"/>
            <a:ext cx="3544712" cy="35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D9FFAEF-76A5-4114-94A8-CFCDFFDA3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BA3E8CDD-76DC-4C98-9402-AF54A6A8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AVENTAL – TIPOS</a:t>
            </a:r>
          </a:p>
        </p:txBody>
      </p:sp>
    </p:spTree>
    <p:extLst>
      <p:ext uri="{BB962C8B-B14F-4D97-AF65-F5344CB8AC3E}">
        <p14:creationId xmlns:p14="http://schemas.microsoft.com/office/powerpoint/2010/main" val="2311396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641555"/>
            <a:ext cx="8915400" cy="5574889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dirty="0">
                <a:latin typeface="Century" panose="02040604050505020304" pitchFamily="18" charset="0"/>
              </a:rPr>
              <a:t>Utilizar – qualquer contato com o paciente</a:t>
            </a:r>
          </a:p>
          <a:p>
            <a:r>
              <a:rPr lang="pt-BR" dirty="0">
                <a:latin typeface="Century" panose="02040604050505020304" pitchFamily="18" charset="0"/>
              </a:rPr>
              <a:t>Especialmente em processos patológicos como: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infecção ou colonização por agentes multirresistentes,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herpes,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furunculose e piodermites,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pediculose,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escabiose,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conjuntivite, 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contato entérico com paciente com diarréias infecciosas </a:t>
            </a:r>
          </a:p>
          <a:p>
            <a:endParaRPr lang="pt-BR" sz="2200" dirty="0">
              <a:latin typeface="Century" panose="020406040505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CAFEC6-70CA-4DF5-90AE-C34962846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9926DD4-7ADD-444D-9A69-403ADF69E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AVENTAL - UTILIZAÇÃO</a:t>
            </a:r>
          </a:p>
        </p:txBody>
      </p:sp>
    </p:spTree>
    <p:extLst>
      <p:ext uri="{BB962C8B-B14F-4D97-AF65-F5344CB8AC3E}">
        <p14:creationId xmlns:p14="http://schemas.microsoft.com/office/powerpoint/2010/main" val="3161709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641555"/>
            <a:ext cx="8915400" cy="2190135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Barreira efetiva para o profissional, sua equipe e paciente. </a:t>
            </a:r>
          </a:p>
          <a:p>
            <a:r>
              <a:rPr lang="pt-BR" dirty="0">
                <a:latin typeface="Century" panose="02040604050505020304" pitchFamily="18" charset="0"/>
              </a:rPr>
              <a:t>Proteção contra gotículas de saliva, aerossóis e respingos de sangue contaminado.</a:t>
            </a:r>
            <a:endParaRPr lang="pt-BR" sz="2200" dirty="0">
              <a:latin typeface="Century" panose="02040604050505020304" pitchFamily="18" charset="0"/>
            </a:endParaRPr>
          </a:p>
        </p:txBody>
      </p:sp>
      <p:pic>
        <p:nvPicPr>
          <p:cNvPr id="8194" name="Picture 2" descr="Touca Descartável Gorro Tnt 100 Unds Medico Hospitalar - Toucas e Bandanas  | Extra | 23191776">
            <a:extLst>
              <a:ext uri="{FF2B5EF4-FFF2-40B4-BE49-F238E27FC236}">
                <a16:creationId xmlns:a16="http://schemas.microsoft.com/office/drawing/2014/main" id="{0EFB0849-C360-407A-A5F5-4F47FD24B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21" y="2667154"/>
            <a:ext cx="3859007" cy="385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A64BAB9-7C3F-41EE-8483-EBB4816A8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EE64D07-694B-4AFC-A236-359740BD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TOUCA CIRÚRGICA</a:t>
            </a:r>
          </a:p>
        </p:txBody>
      </p:sp>
    </p:spTree>
    <p:extLst>
      <p:ext uri="{BB962C8B-B14F-4D97-AF65-F5344CB8AC3E}">
        <p14:creationId xmlns:p14="http://schemas.microsoft.com/office/powerpoint/2010/main" val="3278209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641555"/>
            <a:ext cx="8915400" cy="2190135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Barreira efetiva para o profissional, sua equipe e paciente. </a:t>
            </a:r>
          </a:p>
          <a:p>
            <a:r>
              <a:rPr lang="pt-BR" dirty="0">
                <a:latin typeface="Century" panose="02040604050505020304" pitchFamily="18" charset="0"/>
              </a:rPr>
              <a:t>Protetores dos sapatos, para serem usados em unidades que a rotina do local recomenda</a:t>
            </a:r>
            <a:endParaRPr lang="pt-BR" sz="2200" dirty="0">
              <a:latin typeface="Century" panose="02040604050505020304" pitchFamily="18" charset="0"/>
            </a:endParaRPr>
          </a:p>
        </p:txBody>
      </p:sp>
      <p:pic>
        <p:nvPicPr>
          <p:cNvPr id="10242" name="Picture 2" descr="Sapatilha Propé TNT 30gr 100 und.">
            <a:extLst>
              <a:ext uri="{FF2B5EF4-FFF2-40B4-BE49-F238E27FC236}">
                <a16:creationId xmlns:a16="http://schemas.microsoft.com/office/drawing/2014/main" id="{7C581402-3818-400B-B693-C2C9C8E25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073" y="2576407"/>
            <a:ext cx="4117104" cy="41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08278B-6919-4455-92B5-873B4F0F1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56C27BF-579E-4844-ABBA-53CAB80EE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PROPÉ</a:t>
            </a:r>
          </a:p>
        </p:txBody>
      </p:sp>
    </p:spTree>
    <p:extLst>
      <p:ext uri="{BB962C8B-B14F-4D97-AF65-F5344CB8AC3E}">
        <p14:creationId xmlns:p14="http://schemas.microsoft.com/office/powerpoint/2010/main" val="3302310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1606373"/>
          </a:xfrm>
        </p:spPr>
        <p:txBody>
          <a:bodyPr>
            <a:noAutofit/>
          </a:bodyPr>
          <a:lstStyle/>
          <a:p>
            <a:r>
              <a:rPr lang="pt-BR" dirty="0"/>
              <a:t>ÁLCOOL NO AMBIENTE DE TRABALHO / CASA</a:t>
            </a:r>
          </a:p>
          <a:p>
            <a:pPr lvl="1"/>
            <a:r>
              <a:rPr lang="pt-BR" sz="2400" dirty="0"/>
              <a:t>Quanto em quanto tempo devo utilizar álcool?</a:t>
            </a:r>
          </a:p>
          <a:p>
            <a:pPr lvl="1"/>
            <a:r>
              <a:rPr lang="pt-BR" sz="2400" dirty="0"/>
              <a:t>Devo utilizar álcool líquido ou gel?</a:t>
            </a:r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764CDF4-A055-416D-923F-589E7E4E84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54541EEB-7116-4308-8CAF-6A06CEF17161}"/>
              </a:ext>
            </a:extLst>
          </p:cNvPr>
          <p:cNvSpPr txBox="1">
            <a:spLocks/>
          </p:cNvSpPr>
          <p:nvPr/>
        </p:nvSpPr>
        <p:spPr>
          <a:xfrm>
            <a:off x="1712893" y="2679032"/>
            <a:ext cx="8766211" cy="1606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Existe possibilidade de aumentar o risco de incêndio?</a:t>
            </a:r>
          </a:p>
          <a:p>
            <a:r>
              <a:rPr lang="pt-BR" dirty="0"/>
              <a:t>Se coloquei uma garrafa de álcool é perigoso segundo a NR16?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7072AFD-DE0F-4FBB-8D33-22672A840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A45502B-0626-4D25-B545-7C4D73D3E636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ÁLCOOL</a:t>
            </a:r>
          </a:p>
        </p:txBody>
      </p:sp>
    </p:spTree>
    <p:extLst>
      <p:ext uri="{BB962C8B-B14F-4D97-AF65-F5344CB8AC3E}">
        <p14:creationId xmlns:p14="http://schemas.microsoft.com/office/powerpoint/2010/main" val="2972786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ERGONOMIA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267" y="2854008"/>
            <a:ext cx="9273807" cy="2724835"/>
          </a:xfrm>
        </p:spPr>
        <p:txBody>
          <a:bodyPr>
            <a:noAutofit/>
          </a:bodyPr>
          <a:lstStyle/>
          <a:p>
            <a:r>
              <a:rPr lang="pt-BR" sz="2400" dirty="0"/>
              <a:t>NR17 - ERGONOMIA:</a:t>
            </a:r>
          </a:p>
          <a:p>
            <a:endParaRPr lang="pt-BR" sz="2400" dirty="0"/>
          </a:p>
          <a:p>
            <a:endParaRPr lang="pt-BR" dirty="0"/>
          </a:p>
          <a:p>
            <a:endParaRPr lang="pt-BR" sz="2400" dirty="0"/>
          </a:p>
          <a:p>
            <a:endParaRPr lang="pt-BR" dirty="0"/>
          </a:p>
          <a:p>
            <a:endParaRPr lang="pt-BR" sz="2400" dirty="0"/>
          </a:p>
          <a:p>
            <a:endParaRPr lang="pt-BR" dirty="0"/>
          </a:p>
          <a:p>
            <a:endParaRPr lang="pt-BR" sz="2400" dirty="0"/>
          </a:p>
          <a:p>
            <a:endParaRPr lang="pt-BR" sz="2400" dirty="0"/>
          </a:p>
          <a:p>
            <a:pPr algn="just"/>
            <a:r>
              <a:rPr lang="pt-BR" sz="2400" dirty="0"/>
              <a:t>Ciência que busca entender a relação do homem com as condições de trabalho, estabelecendo normas para melhorar esse relacionamento</a:t>
            </a:r>
          </a:p>
          <a:p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B4DD82-5E1E-475D-87D3-EE9189AA0E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66" r="7166"/>
          <a:stretch/>
        </p:blipFill>
        <p:spPr>
          <a:xfrm>
            <a:off x="10710081" y="176500"/>
            <a:ext cx="1481919" cy="1491879"/>
          </a:xfrm>
          <a:prstGeom prst="flowChartConnector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CBBDECF-7B25-4F6F-A25C-CD0348BAB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440" y="1796714"/>
            <a:ext cx="7960527" cy="3980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B196440-33D3-45D5-9EBA-568D7D2271A8}"/>
              </a:ext>
            </a:extLst>
          </p:cNvPr>
          <p:cNvSpPr txBox="1"/>
          <p:nvPr/>
        </p:nvSpPr>
        <p:spPr>
          <a:xfrm rot="19124756">
            <a:off x="4825983" y="4418573"/>
            <a:ext cx="1802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  <a:latin typeface="Algerian" panose="04020705040A02060702" pitchFamily="82" charset="0"/>
              </a:rPr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1847649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644" y="3234796"/>
            <a:ext cx="8232711" cy="603710"/>
          </a:xfrm>
        </p:spPr>
        <p:txBody>
          <a:bodyPr>
            <a:normAutofit/>
          </a:bodyPr>
          <a:lstStyle/>
          <a:p>
            <a:r>
              <a:rPr lang="pt-BR" dirty="0"/>
              <a:t>VIDEO NR32 (00:03:30)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6" y="98122"/>
            <a:ext cx="4436264" cy="676350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NR32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13" name="Imagem 12" descr="Uma imagem contendo ao ar livre, céu, chão, pessoa&#10;&#10;Descrição gerada automaticamente">
            <a:extLst>
              <a:ext uri="{FF2B5EF4-FFF2-40B4-BE49-F238E27FC236}">
                <a16:creationId xmlns:a16="http://schemas.microsoft.com/office/drawing/2014/main" id="{C8C2EE86-8241-41C5-A6A0-4A9C8B75F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67" r="15135" b="23027"/>
          <a:stretch/>
        </p:blipFill>
        <p:spPr>
          <a:xfrm>
            <a:off x="9806609" y="1692442"/>
            <a:ext cx="2324506" cy="234201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640072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73898" y="928918"/>
            <a:ext cx="8232711" cy="603710"/>
          </a:xfrm>
        </p:spPr>
        <p:txBody>
          <a:bodyPr>
            <a:normAutofit/>
          </a:bodyPr>
          <a:lstStyle/>
          <a:p>
            <a:r>
              <a:rPr lang="pt-BR" dirty="0"/>
              <a:t>VIDEO NR32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6" y="98122"/>
            <a:ext cx="4436264" cy="676350"/>
          </a:xfrm>
        </p:spPr>
        <p:txBody>
          <a:bodyPr>
            <a:norm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NR32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13" name="Imagem 12" descr="Uma imagem contendo ao ar livre, céu, chão, pessoa&#10;&#10;Descrição gerada automaticamente">
            <a:extLst>
              <a:ext uri="{FF2B5EF4-FFF2-40B4-BE49-F238E27FC236}">
                <a16:creationId xmlns:a16="http://schemas.microsoft.com/office/drawing/2014/main" id="{C8C2EE86-8241-41C5-A6A0-4A9C8B75F2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567" r="15135" b="23027"/>
          <a:stretch/>
        </p:blipFill>
        <p:spPr>
          <a:xfrm>
            <a:off x="9806609" y="1692442"/>
            <a:ext cx="2324506" cy="2342011"/>
          </a:xfrm>
          <a:prstGeom prst="flowChartConnector">
            <a:avLst/>
          </a:prstGeom>
        </p:spPr>
      </p:pic>
      <p:pic>
        <p:nvPicPr>
          <p:cNvPr id="2" name="NR 32 - Segurança e saúde dos trabalhadores dos serviços de saúde">
            <a:hlinkClick r:id="" action="ppaction://media"/>
            <a:extLst>
              <a:ext uri="{FF2B5EF4-FFF2-40B4-BE49-F238E27FC236}">
                <a16:creationId xmlns:a16="http://schemas.microsoft.com/office/drawing/2014/main" id="{2C11D9CD-48BE-4245-AC9E-3379AA824A4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0048.0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0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6">
            <a:extLst>
              <a:ext uri="{FF2B5EF4-FFF2-40B4-BE49-F238E27FC236}">
                <a16:creationId xmlns:a16="http://schemas.microsoft.com/office/drawing/2014/main" id="{A1A97B57-E666-46AD-8F4D-D17D7FA5FE5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850" y="1484313"/>
            <a:ext cx="3619500" cy="4940300"/>
            <a:chOff x="760" y="1042"/>
            <a:chExt cx="1440" cy="2880"/>
          </a:xfrm>
        </p:grpSpPr>
        <p:cxnSp>
          <p:nvCxnSpPr>
            <p:cNvPr id="12292" name="_s12292">
              <a:extLst>
                <a:ext uri="{FF2B5EF4-FFF2-40B4-BE49-F238E27FC236}">
                  <a16:creationId xmlns:a16="http://schemas.microsoft.com/office/drawing/2014/main" id="{93C80A2F-8EEA-4B02-AD13-6A84A4BC7260}"/>
                </a:ext>
              </a:extLst>
            </p:cNvPr>
            <p:cNvCxnSpPr>
              <a:cxnSpLocks noChangeShapeType="1"/>
              <a:stCxn id="9" idx="0"/>
              <a:endCxn id="3" idx="2"/>
            </p:cNvCxnSpPr>
            <p:nvPr/>
          </p:nvCxnSpPr>
          <p:spPr bwMode="auto">
            <a:xfrm flipV="1">
              <a:off x="1624" y="1330"/>
              <a:ext cx="144" cy="244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3" name="_s12293">
              <a:extLst>
                <a:ext uri="{FF2B5EF4-FFF2-40B4-BE49-F238E27FC236}">
                  <a16:creationId xmlns:a16="http://schemas.microsoft.com/office/drawing/2014/main" id="{5FAAFBE3-8164-4D47-BCB8-A15ED66B7088}"/>
                </a:ext>
              </a:extLst>
            </p:cNvPr>
            <p:cNvCxnSpPr>
              <a:cxnSpLocks noChangeShapeType="1"/>
              <a:stCxn id="8" idx="0"/>
              <a:endCxn id="3" idx="2"/>
            </p:cNvCxnSpPr>
            <p:nvPr/>
          </p:nvCxnSpPr>
          <p:spPr bwMode="auto">
            <a:xfrm flipV="1">
              <a:off x="1624" y="1330"/>
              <a:ext cx="144" cy="201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4" name="_s12294">
              <a:extLst>
                <a:ext uri="{FF2B5EF4-FFF2-40B4-BE49-F238E27FC236}">
                  <a16:creationId xmlns:a16="http://schemas.microsoft.com/office/drawing/2014/main" id="{B335638B-6286-4356-B6F7-EA21090692B2}"/>
                </a:ext>
              </a:extLst>
            </p:cNvPr>
            <p:cNvCxnSpPr>
              <a:cxnSpLocks noChangeShapeType="1"/>
              <a:stCxn id="7" idx="0"/>
              <a:endCxn id="3" idx="2"/>
            </p:cNvCxnSpPr>
            <p:nvPr/>
          </p:nvCxnSpPr>
          <p:spPr bwMode="auto">
            <a:xfrm flipV="1">
              <a:off x="1624" y="1330"/>
              <a:ext cx="144" cy="158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5" name="_s12295">
              <a:extLst>
                <a:ext uri="{FF2B5EF4-FFF2-40B4-BE49-F238E27FC236}">
                  <a16:creationId xmlns:a16="http://schemas.microsoft.com/office/drawing/2014/main" id="{D0FF1FCD-A686-4E00-9CB0-348CCD17E404}"/>
                </a:ext>
              </a:extLst>
            </p:cNvPr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flipV="1">
              <a:off x="1624" y="1330"/>
              <a:ext cx="144" cy="115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6" name="_s12296">
              <a:extLst>
                <a:ext uri="{FF2B5EF4-FFF2-40B4-BE49-F238E27FC236}">
                  <a16:creationId xmlns:a16="http://schemas.microsoft.com/office/drawing/2014/main" id="{AF74AA4E-40C3-4178-BDFB-50B804995659}"/>
                </a:ext>
              </a:extLst>
            </p:cNvPr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flipV="1">
              <a:off x="1624" y="1330"/>
              <a:ext cx="144" cy="72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7" name="_s12297">
              <a:extLst>
                <a:ext uri="{FF2B5EF4-FFF2-40B4-BE49-F238E27FC236}">
                  <a16:creationId xmlns:a16="http://schemas.microsoft.com/office/drawing/2014/main" id="{62679543-BFC3-48A3-9213-D56D08618D87}"/>
                </a:ext>
              </a:extLst>
            </p:cNvPr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flipV="1">
              <a:off x="1624" y="1330"/>
              <a:ext cx="144" cy="289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2298">
              <a:extLst>
                <a:ext uri="{FF2B5EF4-FFF2-40B4-BE49-F238E27FC236}">
                  <a16:creationId xmlns:a16="http://schemas.microsoft.com/office/drawing/2014/main" id="{D326B042-C5B2-41FC-BD29-DA51D3376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1042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18900000" scaled="1"/>
            </a:gradFill>
            <a:ln w="31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I - IDENTIFICAÇÃO DOS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RISCOS MAIS PROVÁVEIS</a:t>
              </a:r>
            </a:p>
          </p:txBody>
        </p:sp>
        <p:sp>
          <p:nvSpPr>
            <p:cNvPr id="4" name="_s12299">
              <a:extLst>
                <a:ext uri="{FF2B5EF4-FFF2-40B4-BE49-F238E27FC236}">
                  <a16:creationId xmlns:a16="http://schemas.microsoft.com/office/drawing/2014/main" id="{455CA0AE-1182-42CB-A50B-48CBA39AA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1474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Fontes de exposição 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 reservatórios</a:t>
              </a:r>
            </a:p>
          </p:txBody>
        </p:sp>
        <p:sp>
          <p:nvSpPr>
            <p:cNvPr id="5" name="_s12300">
              <a:extLst>
                <a:ext uri="{FF2B5EF4-FFF2-40B4-BE49-F238E27FC236}">
                  <a16:creationId xmlns:a16="http://schemas.microsoft.com/office/drawing/2014/main" id="{4FEAA1BA-E48A-48D1-89D1-3F2827259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1906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Vias de transmissão 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de entrada</a:t>
              </a:r>
            </a:p>
          </p:txBody>
        </p:sp>
        <p:sp>
          <p:nvSpPr>
            <p:cNvPr id="6" name="_s12301">
              <a:extLst>
                <a:ext uri="{FF2B5EF4-FFF2-40B4-BE49-F238E27FC236}">
                  <a16:creationId xmlns:a16="http://schemas.microsoft.com/office/drawing/2014/main" id="{B4EA3652-9015-43F9-A9E0-BD1540ABE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338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Transmissibilidade, patogenicidade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e virulência do agente</a:t>
              </a:r>
            </a:p>
          </p:txBody>
        </p:sp>
        <p:sp>
          <p:nvSpPr>
            <p:cNvPr id="7" name="_s12302">
              <a:extLst>
                <a:ext uri="{FF2B5EF4-FFF2-40B4-BE49-F238E27FC236}">
                  <a16:creationId xmlns:a16="http://schemas.microsoft.com/office/drawing/2014/main" id="{D97CAE3B-CBF2-4A15-83F4-A9D1C2D52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770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Persistência do agente biológico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no ambiente</a:t>
              </a:r>
            </a:p>
          </p:txBody>
        </p:sp>
        <p:sp>
          <p:nvSpPr>
            <p:cNvPr id="8" name="_s12303">
              <a:extLst>
                <a:ext uri="{FF2B5EF4-FFF2-40B4-BE49-F238E27FC236}">
                  <a16:creationId xmlns:a16="http://schemas.microsoft.com/office/drawing/2014/main" id="{A08EEAE7-C117-492D-852A-DA0EF62DF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3202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Estudos epidemiológicos ou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dados estatísticos</a:t>
              </a:r>
            </a:p>
          </p:txBody>
        </p:sp>
        <p:sp>
          <p:nvSpPr>
            <p:cNvPr id="9" name="_s12304">
              <a:extLst>
                <a:ext uri="{FF2B5EF4-FFF2-40B4-BE49-F238E27FC236}">
                  <a16:creationId xmlns:a16="http://schemas.microsoft.com/office/drawing/2014/main" id="{669C7907-E140-492B-992D-215A622E0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3634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Outras fontes científicas</a:t>
              </a:r>
            </a:p>
          </p:txBody>
        </p:sp>
      </p:grpSp>
      <p:grpSp>
        <p:nvGrpSpPr>
          <p:cNvPr id="10" name="Organization Chart 21">
            <a:extLst>
              <a:ext uri="{FF2B5EF4-FFF2-40B4-BE49-F238E27FC236}">
                <a16:creationId xmlns:a16="http://schemas.microsoft.com/office/drawing/2014/main" id="{62764BFC-80A9-4BF2-9B8A-1976BE48ABF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15101" y="1484314"/>
            <a:ext cx="3902075" cy="4916487"/>
            <a:chOff x="1134" y="1273"/>
            <a:chExt cx="1440" cy="2448"/>
          </a:xfrm>
        </p:grpSpPr>
        <p:cxnSp>
          <p:nvCxnSpPr>
            <p:cNvPr id="12307" name="_s12307">
              <a:extLst>
                <a:ext uri="{FF2B5EF4-FFF2-40B4-BE49-F238E27FC236}">
                  <a16:creationId xmlns:a16="http://schemas.microsoft.com/office/drawing/2014/main" id="{50FB5D8E-5337-42CA-9C27-0A0E58C241E3}"/>
                </a:ext>
              </a:extLst>
            </p:cNvPr>
            <p:cNvCxnSpPr>
              <a:cxnSpLocks noChangeShapeType="1"/>
              <a:stCxn id="16" idx="4"/>
              <a:endCxn id="11" idx="2"/>
            </p:cNvCxnSpPr>
            <p:nvPr/>
          </p:nvCxnSpPr>
          <p:spPr bwMode="auto">
            <a:xfrm rot="10800000">
              <a:off x="1566" y="1561"/>
              <a:ext cx="144" cy="201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8" name="_s12308">
              <a:extLst>
                <a:ext uri="{FF2B5EF4-FFF2-40B4-BE49-F238E27FC236}">
                  <a16:creationId xmlns:a16="http://schemas.microsoft.com/office/drawing/2014/main" id="{97080A10-A92C-4E2B-9E9A-94846F786A22}"/>
                </a:ext>
              </a:extLst>
            </p:cNvPr>
            <p:cNvCxnSpPr>
              <a:cxnSpLocks noChangeShapeType="1"/>
              <a:stCxn id="15" idx="4"/>
              <a:endCxn id="11" idx="2"/>
            </p:cNvCxnSpPr>
            <p:nvPr/>
          </p:nvCxnSpPr>
          <p:spPr bwMode="auto">
            <a:xfrm rot="10800000">
              <a:off x="1566" y="1561"/>
              <a:ext cx="144" cy="1584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9" name="_s12309">
              <a:extLst>
                <a:ext uri="{FF2B5EF4-FFF2-40B4-BE49-F238E27FC236}">
                  <a16:creationId xmlns:a16="http://schemas.microsoft.com/office/drawing/2014/main" id="{68C35E11-7401-4EFC-B27F-EC0DCD77A9B8}"/>
                </a:ext>
              </a:extLst>
            </p:cNvPr>
            <p:cNvCxnSpPr>
              <a:cxnSpLocks noChangeShapeType="1"/>
              <a:stCxn id="14" idx="4"/>
              <a:endCxn id="11" idx="2"/>
            </p:cNvCxnSpPr>
            <p:nvPr/>
          </p:nvCxnSpPr>
          <p:spPr bwMode="auto">
            <a:xfrm rot="10800000">
              <a:off x="1566" y="1561"/>
              <a:ext cx="144" cy="115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0" name="_s12310">
              <a:extLst>
                <a:ext uri="{FF2B5EF4-FFF2-40B4-BE49-F238E27FC236}">
                  <a16:creationId xmlns:a16="http://schemas.microsoft.com/office/drawing/2014/main" id="{BE29C543-E529-4EAE-8382-C922A44EF558}"/>
                </a:ext>
              </a:extLst>
            </p:cNvPr>
            <p:cNvCxnSpPr>
              <a:cxnSpLocks noChangeShapeType="1"/>
              <a:stCxn id="13" idx="4"/>
              <a:endCxn id="11" idx="2"/>
            </p:cNvCxnSpPr>
            <p:nvPr/>
          </p:nvCxnSpPr>
          <p:spPr bwMode="auto">
            <a:xfrm rot="10800000">
              <a:off x="1566" y="1561"/>
              <a:ext cx="144" cy="72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1" name="_s12311">
              <a:extLst>
                <a:ext uri="{FF2B5EF4-FFF2-40B4-BE49-F238E27FC236}">
                  <a16:creationId xmlns:a16="http://schemas.microsoft.com/office/drawing/2014/main" id="{B4651AEC-1251-49BC-AF5B-FC77D23E9ADD}"/>
                </a:ext>
              </a:extLst>
            </p:cNvPr>
            <p:cNvCxnSpPr>
              <a:cxnSpLocks noChangeShapeType="1"/>
              <a:stCxn id="12" idx="4"/>
              <a:endCxn id="11" idx="2"/>
            </p:cNvCxnSpPr>
            <p:nvPr/>
          </p:nvCxnSpPr>
          <p:spPr bwMode="auto">
            <a:xfrm rot="10800000">
              <a:off x="1566" y="1561"/>
              <a:ext cx="144" cy="28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_s12312">
              <a:extLst>
                <a:ext uri="{FF2B5EF4-FFF2-40B4-BE49-F238E27FC236}">
                  <a16:creationId xmlns:a16="http://schemas.microsoft.com/office/drawing/2014/main" id="{02B739EC-AC09-4B35-BF28-D5227EAA8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" y="1273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18900000" scaled="1"/>
            </a:gradFill>
            <a:ln w="31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II – AVALIAÇÃO DO LOCAL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DE TRABALHO E DO TRABALHADOR</a:t>
              </a:r>
            </a:p>
          </p:txBody>
        </p:sp>
        <p:sp>
          <p:nvSpPr>
            <p:cNvPr id="12" name="_s12313">
              <a:extLst>
                <a:ext uri="{FF2B5EF4-FFF2-40B4-BE49-F238E27FC236}">
                  <a16:creationId xmlns:a16="http://schemas.microsoft.com/office/drawing/2014/main" id="{F0AC23A6-D68D-4836-820E-A64B02F9B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" y="1705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Finalidade e descrição do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local de trabalho</a:t>
              </a:r>
            </a:p>
          </p:txBody>
        </p:sp>
        <p:sp>
          <p:nvSpPr>
            <p:cNvPr id="13" name="_s12314">
              <a:extLst>
                <a:ext uri="{FF2B5EF4-FFF2-40B4-BE49-F238E27FC236}">
                  <a16:creationId xmlns:a16="http://schemas.microsoft.com/office/drawing/2014/main" id="{012040A9-1F54-44AF-8D95-9DE2A9718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" y="2137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Organização e procedimentos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de trabalho</a:t>
              </a:r>
            </a:p>
          </p:txBody>
        </p:sp>
        <p:sp>
          <p:nvSpPr>
            <p:cNvPr id="14" name="_s12315">
              <a:extLst>
                <a:ext uri="{FF2B5EF4-FFF2-40B4-BE49-F238E27FC236}">
                  <a16:creationId xmlns:a16="http://schemas.microsoft.com/office/drawing/2014/main" id="{B67BD6E7-BB7A-478D-94E5-38B1366EF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" y="2569"/>
              <a:ext cx="864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Possibilidade de exposição</a:t>
              </a:r>
            </a:p>
          </p:txBody>
        </p:sp>
        <p:sp>
          <p:nvSpPr>
            <p:cNvPr id="15" name="_s12316">
              <a:extLst>
                <a:ext uri="{FF2B5EF4-FFF2-40B4-BE49-F238E27FC236}">
                  <a16:creationId xmlns:a16="http://schemas.microsoft.com/office/drawing/2014/main" id="{E0BB375A-A756-4221-864F-EA38AF7BC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" y="3001"/>
              <a:ext cx="863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Descrições das atividades 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funções de cada local de trabalho</a:t>
              </a:r>
            </a:p>
          </p:txBody>
        </p:sp>
        <p:sp>
          <p:nvSpPr>
            <p:cNvPr id="16" name="_s12317">
              <a:extLst>
                <a:ext uri="{FF2B5EF4-FFF2-40B4-BE49-F238E27FC236}">
                  <a16:creationId xmlns:a16="http://schemas.microsoft.com/office/drawing/2014/main" id="{C7814C63-63F1-48D1-946E-C82A7ADEA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" y="3433"/>
              <a:ext cx="863" cy="28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Medidas preventivas aplicáveis 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seu acompanhamento</a:t>
              </a:r>
            </a:p>
          </p:txBody>
        </p:sp>
      </p:grpSp>
      <p:sp>
        <p:nvSpPr>
          <p:cNvPr id="69677" name="Text Box 45">
            <a:extLst>
              <a:ext uri="{FF2B5EF4-FFF2-40B4-BE49-F238E27FC236}">
                <a16:creationId xmlns:a16="http://schemas.microsoft.com/office/drawing/2014/main" id="{49C52E38-2376-4F15-9DB4-9C7958776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8249" y="2868715"/>
            <a:ext cx="286595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ANTECIPAÇÃO, 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RECONHECIMENTO, 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AVALIAÇÃO  E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CONTROLE  DE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RISCOS AMBIENTAIS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161DE66F-99D9-45F9-96CA-8BE4D9026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33" name="Título 1">
            <a:extLst>
              <a:ext uri="{FF2B5EF4-FFF2-40B4-BE49-F238E27FC236}">
                <a16:creationId xmlns:a16="http://schemas.microsoft.com/office/drawing/2014/main" id="{F9E8F7B8-DC46-47F0-A1F6-5BE3934B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PPRA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99058" y="1103670"/>
            <a:ext cx="10018713" cy="3124201"/>
          </a:xfrm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Segundo a OIT -Organização Internacional do Trabalho:</a:t>
            </a:r>
          </a:p>
          <a:p>
            <a:r>
              <a:rPr lang="pt-BR" sz="2000" dirty="0">
                <a:latin typeface="Century" panose="02040604050505020304" pitchFamily="18" charset="0"/>
              </a:rPr>
              <a:t>Média de 2 milhões mortes / ano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1º lugar no ranking de registros de acidentes - Saúde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F3318F6-A226-402E-B39B-1B5BF6763749}"/>
              </a:ext>
            </a:extLst>
          </p:cNvPr>
          <p:cNvSpPr txBox="1">
            <a:spLocks/>
          </p:cNvSpPr>
          <p:nvPr/>
        </p:nvSpPr>
        <p:spPr>
          <a:xfrm>
            <a:off x="5080716" y="98122"/>
            <a:ext cx="6747490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USO DESCARTE PERFURO-CORTANTES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9780AE-8281-4755-BE6C-4845276D6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7768AAD-8884-4A45-85FC-C5EB0E53237E}"/>
              </a:ext>
            </a:extLst>
          </p:cNvPr>
          <p:cNvSpPr txBox="1">
            <a:spLocks noChangeArrowheads="1"/>
          </p:cNvSpPr>
          <p:nvPr/>
        </p:nvSpPr>
        <p:spPr>
          <a:xfrm>
            <a:off x="1637848" y="3030794"/>
            <a:ext cx="7255327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40000"/>
              </a:spcBef>
              <a:defRPr/>
            </a:pPr>
            <a:r>
              <a:rPr lang="pt-BR" altLang="pt-BR" dirty="0">
                <a:latin typeface="Century" panose="02040604050505020304" pitchFamily="18" charset="0"/>
              </a:rPr>
              <a:t>Os trabalhadores que lidarem com perfuro – cortantes são os responsáveis pelo seu descarte</a:t>
            </a:r>
          </a:p>
          <a:p>
            <a:pPr algn="just">
              <a:spcBef>
                <a:spcPct val="40000"/>
              </a:spcBef>
              <a:defRPr/>
            </a:pPr>
            <a:r>
              <a:rPr lang="pt-BR" altLang="pt-BR" dirty="0">
                <a:latin typeface="Century" panose="02040604050505020304" pitchFamily="18" charset="0"/>
              </a:rPr>
              <a:t>Vedados o reencape e a desconexão manual de agulhas</a:t>
            </a:r>
          </a:p>
        </p:txBody>
      </p:sp>
      <p:pic>
        <p:nvPicPr>
          <p:cNvPr id="9" name="Picture 6" descr="infografia_lixo">
            <a:extLst>
              <a:ext uri="{FF2B5EF4-FFF2-40B4-BE49-F238E27FC236}">
                <a16:creationId xmlns:a16="http://schemas.microsoft.com/office/drawing/2014/main" id="{E21F5FEF-C932-48F1-B0BA-A49422285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02" y="3030794"/>
            <a:ext cx="299658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601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09493" y="2902973"/>
            <a:ext cx="10018713" cy="4061792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sz="2000" dirty="0">
                <a:latin typeface="Century" panose="02040604050505020304" pitchFamily="18" charset="0"/>
              </a:rPr>
              <a:t>Ministério da Saúde (BRASIL 1996) - quimioprofilaxias contra HBV e HIV devem ser iniciadas até </a:t>
            </a:r>
            <a:r>
              <a:rPr lang="pt-BR" sz="2000" b="1" dirty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duas horas </a:t>
            </a:r>
            <a:r>
              <a:rPr lang="pt-BR" sz="2000" dirty="0">
                <a:latin typeface="Century" panose="02040604050505020304" pitchFamily="18" charset="0"/>
              </a:rPr>
              <a:t>após o </a:t>
            </a:r>
            <a:r>
              <a:rPr lang="pt-BR" sz="2000" b="1" dirty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acidente</a:t>
            </a:r>
            <a:r>
              <a:rPr lang="pt-BR" sz="2000" dirty="0">
                <a:latin typeface="Century" panose="02040604050505020304" pitchFamily="18" charset="0"/>
              </a:rPr>
              <a:t>.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Risco HIV </a:t>
            </a:r>
          </a:p>
          <a:p>
            <a:pPr lvl="1"/>
            <a:r>
              <a:rPr lang="pt-BR" dirty="0">
                <a:latin typeface="Century" panose="02040604050505020304" pitchFamily="18" charset="0"/>
              </a:rPr>
              <a:t>Percutânea - 0,3% </a:t>
            </a:r>
          </a:p>
          <a:p>
            <a:pPr lvl="1"/>
            <a:r>
              <a:rPr lang="pt-BR" dirty="0">
                <a:latin typeface="Century" panose="02040604050505020304" pitchFamily="18" charset="0"/>
              </a:rPr>
              <a:t>Muco-cutânea - 0,09%. </a:t>
            </a:r>
          </a:p>
          <a:p>
            <a:r>
              <a:rPr lang="pt-BR" sz="2000" dirty="0">
                <a:latin typeface="Century" panose="02040604050505020304" pitchFamily="18" charset="0"/>
              </a:rPr>
              <a:t>O atendimento é considerado uma urgência devido ao pouco tempo disponível para se iniciar a profilaxia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2869831-2C5F-4DEA-B9EC-734A730B523C}"/>
              </a:ext>
            </a:extLst>
          </p:cNvPr>
          <p:cNvSpPr txBox="1">
            <a:spLocks/>
          </p:cNvSpPr>
          <p:nvPr/>
        </p:nvSpPr>
        <p:spPr>
          <a:xfrm>
            <a:off x="5080716" y="98122"/>
            <a:ext cx="6747490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ACIDENTES COM PERFURO-CORTANTES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A0AEF2-07DD-4EDD-8280-C26141CDA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13314" name="Picture 2" descr="Segurança - Em Caso de Emergência Mantenha a Calma – Enfoque Visual">
            <a:extLst>
              <a:ext uri="{FF2B5EF4-FFF2-40B4-BE49-F238E27FC236}">
                <a16:creationId xmlns:a16="http://schemas.microsoft.com/office/drawing/2014/main" id="{60ABB090-A50B-48A6-A0FE-5DB79A7BC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4305" y="796594"/>
            <a:ext cx="3809388" cy="26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24FD9D2-00A6-4C9F-9A5E-D042C9C6C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160" y="909919"/>
            <a:ext cx="2470970" cy="2387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1903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9562" y="1295399"/>
            <a:ext cx="10018713" cy="3124201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r>
              <a:rPr lang="pt-BR" dirty="0">
                <a:latin typeface="Century" panose="02040604050505020304" pitchFamily="18" charset="0"/>
              </a:rPr>
              <a:t>Lavar exaustivamente com água e sabão o ferimento ou a pele exposta ao sangue ou líquido orgânico;</a:t>
            </a:r>
          </a:p>
          <a:p>
            <a:r>
              <a:rPr lang="pt-BR" dirty="0">
                <a:latin typeface="Century" panose="02040604050505020304" pitchFamily="18" charset="0"/>
              </a:rPr>
              <a:t>Lavar as mucosas com soro fisiológico ou água em abundância; </a:t>
            </a:r>
          </a:p>
          <a:p>
            <a:r>
              <a:rPr lang="pt-BR" dirty="0">
                <a:latin typeface="Century" panose="02040604050505020304" pitchFamily="18" charset="0"/>
              </a:rPr>
              <a:t>Usar antissépticos tópicos do tipo PVPI ou álcool 70%; </a:t>
            </a:r>
          </a:p>
          <a:p>
            <a:r>
              <a:rPr lang="pt-BR" dirty="0">
                <a:latin typeface="Century" panose="02040604050505020304" pitchFamily="18" charset="0"/>
              </a:rPr>
              <a:t>Não é recomendada a utilização de agentes cáusticos ou injeção de antissépticos </a:t>
            </a:r>
          </a:p>
          <a:p>
            <a:pPr marL="0" indent="0">
              <a:buNone/>
            </a:pPr>
            <a:endParaRPr lang="pt-BR" sz="2000" dirty="0">
              <a:latin typeface="Century" panose="02040604050505020304" pitchFamily="18" charset="0"/>
            </a:endParaRP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180A71F-7AD3-4B96-A64E-3ABEAE732210}"/>
              </a:ext>
            </a:extLst>
          </p:cNvPr>
          <p:cNvSpPr txBox="1">
            <a:spLocks/>
          </p:cNvSpPr>
          <p:nvPr/>
        </p:nvSpPr>
        <p:spPr>
          <a:xfrm>
            <a:off x="5080716" y="98122"/>
            <a:ext cx="6747490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ACIDENTES COM PERFURO-CORTANTES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39CE7CF-7247-447B-B414-01624CFF6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7A54637-BD4C-401C-98EF-0049EBA0CDFF}"/>
              </a:ext>
            </a:extLst>
          </p:cNvPr>
          <p:cNvSpPr txBox="1"/>
          <p:nvPr/>
        </p:nvSpPr>
        <p:spPr>
          <a:xfrm>
            <a:off x="2657756" y="5514449"/>
            <a:ext cx="9170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Century" panose="02040604050505020304" pitchFamily="18" charset="0"/>
              </a:rPr>
              <a:t>Obs.: Sempre questionar ao seu médico o melhor procedimento</a:t>
            </a:r>
            <a:endParaRPr lang="pt-BR" sz="24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74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743386"/>
            <a:ext cx="10018713" cy="4913672"/>
          </a:xfrm>
        </p:spPr>
        <p:txBody>
          <a:bodyPr>
            <a:normAutofit/>
          </a:bodyPr>
          <a:lstStyle/>
          <a:p>
            <a:r>
              <a:rPr lang="pt-BR" dirty="0">
                <a:latin typeface="Century" panose="02040604050505020304" pitchFamily="18" charset="0"/>
              </a:rPr>
              <a:t>Obtenha do paciente-fonte uma anamnese recente :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Hábitos de vida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História de hemotransfusão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Uso de drogas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Vida sexual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Uso de preservativos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Passado em presídios ou manicômios</a:t>
            </a:r>
          </a:p>
          <a:p>
            <a:pPr lvl="1"/>
            <a:r>
              <a:rPr lang="pt-BR" sz="2400" dirty="0">
                <a:latin typeface="Century" panose="02040604050505020304" pitchFamily="18" charset="0"/>
              </a:rPr>
              <a:t>História de hepatite e DSTs e sorologias anteriores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682DD4E-A282-4E12-B098-FBC19C019C8A}"/>
              </a:ext>
            </a:extLst>
          </p:cNvPr>
          <p:cNvSpPr txBox="1">
            <a:spLocks/>
          </p:cNvSpPr>
          <p:nvPr/>
        </p:nvSpPr>
        <p:spPr>
          <a:xfrm>
            <a:off x="5080716" y="98122"/>
            <a:ext cx="6747490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ACIDENTES COM PERFURO-CORTANTES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6C965A-498B-4287-8673-2954B8E6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28674" name="Picture 2" descr="Anamnese e sua importância na medicina do trabalho | Business Connection">
            <a:extLst>
              <a:ext uri="{FF2B5EF4-FFF2-40B4-BE49-F238E27FC236}">
                <a16:creationId xmlns:a16="http://schemas.microsoft.com/office/drawing/2014/main" id="{FFEC3288-AF1D-439F-A3F5-5C4FD2BFF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16" y="2196895"/>
            <a:ext cx="3631211" cy="21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DAA9F2D-BB12-4983-8ED1-75BF51BBF0D2}"/>
              </a:ext>
            </a:extLst>
          </p:cNvPr>
          <p:cNvSpPr txBox="1"/>
          <p:nvPr/>
        </p:nvSpPr>
        <p:spPr>
          <a:xfrm>
            <a:off x="2657756" y="5514449"/>
            <a:ext cx="91704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latin typeface="Century" panose="02040604050505020304" pitchFamily="18" charset="0"/>
              </a:rPr>
              <a:t>Obs.: O paciente-fonte pode recusar-se a se submeter à realização da sorologia para HIV. Caso isso ocorra, deve-se considerar o paciente como sendo soropositivo e com alto título viral</a:t>
            </a:r>
            <a:r>
              <a:rPr lang="pt-BR" sz="1800" dirty="0">
                <a:latin typeface="Century" panose="020406040505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5009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7848" y="743386"/>
            <a:ext cx="10018713" cy="1424627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Century" panose="02040604050505020304" pitchFamily="18" charset="0"/>
              </a:rPr>
              <a:t>Após o socorro é necessário a abertura de CAT – Comunicado de acidente do trabalho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682DD4E-A282-4E12-B098-FBC19C019C8A}"/>
              </a:ext>
            </a:extLst>
          </p:cNvPr>
          <p:cNvSpPr txBox="1">
            <a:spLocks/>
          </p:cNvSpPr>
          <p:nvPr/>
        </p:nvSpPr>
        <p:spPr>
          <a:xfrm>
            <a:off x="5080716" y="98122"/>
            <a:ext cx="6747490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ACIDENTES COM PERFURO-CORTANTES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6C965A-498B-4287-8673-2954B8E6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30722" name="Picture 2">
            <a:extLst>
              <a:ext uri="{FF2B5EF4-FFF2-40B4-BE49-F238E27FC236}">
                <a16:creationId xmlns:a16="http://schemas.microsoft.com/office/drawing/2014/main" id="{78B07AC4-A82E-4996-A449-1AD7B7453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7" y="2787444"/>
            <a:ext cx="5409059" cy="376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91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0252B109-FFDC-4C16-8884-09AA863EC77E}"/>
              </a:ext>
            </a:extLst>
          </p:cNvPr>
          <p:cNvSpPr txBox="1">
            <a:spLocks/>
          </p:cNvSpPr>
          <p:nvPr/>
        </p:nvSpPr>
        <p:spPr>
          <a:xfrm>
            <a:off x="1676400" y="1107141"/>
            <a:ext cx="8778240" cy="5394960"/>
          </a:xfrm>
          <a:prstGeom prst="rect">
            <a:avLst/>
          </a:prstGeom>
        </p:spPr>
        <p:txBody>
          <a:bodyPr/>
          <a:lstStyle>
            <a:lvl1pPr marL="334955" indent="-334955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5739" indent="-279128" algn="l" defTabSz="89321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513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158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9745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56357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2962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9576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6178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spcBef>
                <a:spcPts val="0"/>
              </a:spcBef>
              <a:buSzPts val="2000"/>
              <a:buNone/>
            </a:pPr>
            <a:r>
              <a:rPr lang="pt-BR" sz="1800" dirty="0">
                <a:ea typeface="Verdana" pitchFamily="34" charset="0"/>
                <a:cs typeface="Verdana" pitchFamily="34" charset="0"/>
              </a:rPr>
              <a:t>  </a:t>
            </a:r>
          </a:p>
          <a:p>
            <a:pPr marL="0" indent="0" fontAlgn="base">
              <a:buNone/>
            </a:pPr>
            <a:r>
              <a:rPr lang="pt-BR" sz="1800" dirty="0"/>
              <a:t> </a:t>
            </a:r>
            <a:endParaRPr lang="pt-BR" sz="18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0252B109-FFDC-4C16-8884-09AA863EC77E}"/>
              </a:ext>
            </a:extLst>
          </p:cNvPr>
          <p:cNvSpPr txBox="1">
            <a:spLocks/>
          </p:cNvSpPr>
          <p:nvPr/>
        </p:nvSpPr>
        <p:spPr>
          <a:xfrm>
            <a:off x="3048000" y="789780"/>
            <a:ext cx="9144000" cy="3014841"/>
          </a:xfrm>
          <a:prstGeom prst="rect">
            <a:avLst/>
          </a:prstGeom>
        </p:spPr>
        <p:txBody>
          <a:bodyPr/>
          <a:lstStyle>
            <a:lvl1pPr marL="334955" indent="-334955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5739" indent="-279128" algn="l" defTabSz="89321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513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158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9745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56357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2962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9576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6178" indent="-223311" algn="l" defTabSz="89321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pt-BR" sz="1600" dirty="0"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pt-BR" sz="6600" dirty="0">
                <a:latin typeface="Cooper Black" pitchFamily="18" charset="0"/>
              </a:rPr>
              <a:t>PREVENÇÃO!!!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endParaRPr lang="pt-BR" sz="1600" dirty="0">
              <a:latin typeface="Cooper Black" pitchFamily="18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pt-BR" sz="6600" dirty="0">
                <a:latin typeface="Cooper Black" pitchFamily="18" charset="0"/>
              </a:rPr>
              <a:t>VAMOS PRÁTICAR!?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05A4AF5-C41A-44C6-B368-5E36D3F8CE43}"/>
              </a:ext>
            </a:extLst>
          </p:cNvPr>
          <p:cNvSpPr txBox="1">
            <a:spLocks/>
          </p:cNvSpPr>
          <p:nvPr/>
        </p:nvSpPr>
        <p:spPr>
          <a:xfrm>
            <a:off x="5508419" y="113430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APRENDENDO NA PRÁTICA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31503E-C367-46C1-9900-1FACEE41C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5552" y="144517"/>
            <a:ext cx="2994114" cy="6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3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HIGIENE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A108A22-EBFA-433F-A77A-8522BDA9B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958" y="696409"/>
            <a:ext cx="6310798" cy="603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75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10F96DF-2D91-4B43-8ECE-44BB505329B3}"/>
              </a:ext>
            </a:extLst>
          </p:cNvPr>
          <p:cNvSpPr/>
          <p:nvPr/>
        </p:nvSpPr>
        <p:spPr>
          <a:xfrm rot="19471607">
            <a:off x="8154202" y="3765098"/>
            <a:ext cx="3785937" cy="802105"/>
          </a:xfrm>
          <a:prstGeom prst="roundRect">
            <a:avLst/>
          </a:prstGeom>
          <a:solidFill>
            <a:srgbClr val="FF0000">
              <a:alpha val="16000"/>
            </a:srgbClr>
          </a:solidFill>
          <a:effectLst>
            <a:outerShdw blurRad="50800" dist="50800" dir="5400000" algn="ctr" rotWithShape="0">
              <a:srgbClr val="00000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5AC4D4D-ACA5-47F4-AC57-913F307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715" y="98122"/>
            <a:ext cx="7111285" cy="676350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REGRAS COM SEU TIME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B6E1DB4-0FC5-4A39-95FB-E32134F4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233" y="1331208"/>
            <a:ext cx="9273807" cy="2724835"/>
          </a:xfrm>
        </p:spPr>
        <p:txBody>
          <a:bodyPr>
            <a:noAutofit/>
          </a:bodyPr>
          <a:lstStyle/>
          <a:p>
            <a:r>
              <a:rPr lang="pt-BR" dirty="0"/>
              <a:t>EXERCÍCIO PRÁTICO (10 Minutos):</a:t>
            </a:r>
          </a:p>
          <a:p>
            <a:r>
              <a:rPr lang="pt-BR" dirty="0"/>
              <a:t>Escreva as regras com seu líder</a:t>
            </a:r>
          </a:p>
          <a:p>
            <a:r>
              <a:rPr lang="pt-BR" dirty="0"/>
              <a:t>Escreva as regras com seus colegas</a:t>
            </a:r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</p:txBody>
      </p:sp>
      <p:pic>
        <p:nvPicPr>
          <p:cNvPr id="21506" name="Picture 2" descr="ícone O bloco de notas Livre de Miscellaneous Icons">
            <a:extLst>
              <a:ext uri="{FF2B5EF4-FFF2-40B4-BE49-F238E27FC236}">
                <a16:creationId xmlns:a16="http://schemas.microsoft.com/office/drawing/2014/main" id="{986CEF1B-3C94-477D-83CC-04E945B9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642" y="2716502"/>
            <a:ext cx="3342894" cy="3854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CE53343-FA82-4924-BC34-E0A5BE7F130E}"/>
              </a:ext>
            </a:extLst>
          </p:cNvPr>
          <p:cNvSpPr txBox="1"/>
          <p:nvPr/>
        </p:nvSpPr>
        <p:spPr>
          <a:xfrm>
            <a:off x="3919179" y="3669507"/>
            <a:ext cx="4122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pt-BR" sz="2400" dirty="0"/>
              <a:t>Sua área de trabalho</a:t>
            </a:r>
          </a:p>
          <a:p>
            <a:pPr lvl="1"/>
            <a:r>
              <a:rPr lang="pt-BR" sz="2400" dirty="0"/>
              <a:t>Nos veículos</a:t>
            </a:r>
          </a:p>
          <a:p>
            <a:pPr lvl="1"/>
            <a:r>
              <a:rPr lang="pt-BR" sz="2400" dirty="0"/>
              <a:t>Nas áreas comuns</a:t>
            </a:r>
          </a:p>
          <a:p>
            <a:pPr lvl="1"/>
            <a:r>
              <a:rPr lang="pt-BR" sz="2400" dirty="0"/>
              <a:t>Nos refeitórios</a:t>
            </a:r>
          </a:p>
          <a:p>
            <a:pPr lvl="1"/>
            <a:r>
              <a:rPr lang="pt-BR" sz="2400" dirty="0"/>
              <a:t>Com colegas</a:t>
            </a:r>
          </a:p>
          <a:p>
            <a:pPr lvl="1"/>
            <a:endParaRPr lang="pt-BR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EA5DEC2-2B83-4F80-87F9-88C813A9B18C}"/>
              </a:ext>
            </a:extLst>
          </p:cNvPr>
          <p:cNvSpPr txBox="1"/>
          <p:nvPr/>
        </p:nvSpPr>
        <p:spPr>
          <a:xfrm rot="19514795">
            <a:off x="7812505" y="3899678"/>
            <a:ext cx="4122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Pense nos riscos da sua função para eliminá-los ou minimizá-los</a:t>
            </a:r>
          </a:p>
        </p:txBody>
      </p:sp>
    </p:spTree>
    <p:extLst>
      <p:ext uri="{BB962C8B-B14F-4D97-AF65-F5344CB8AC3E}">
        <p14:creationId xmlns:p14="http://schemas.microsoft.com/office/powerpoint/2010/main" val="2938189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4846878"/>
          </a:xfrm>
        </p:spPr>
        <p:txBody>
          <a:bodyPr>
            <a:noAutofit/>
          </a:bodyPr>
          <a:lstStyle/>
          <a:p>
            <a:r>
              <a:rPr lang="pt-BR" dirty="0"/>
              <a:t>COM ESSE DOCUMENTO EM MÃOS</a:t>
            </a:r>
          </a:p>
          <a:p>
            <a:pPr lvl="1"/>
            <a:r>
              <a:rPr lang="pt-BR" sz="2400" dirty="0"/>
              <a:t>Converse com seu líder</a:t>
            </a:r>
          </a:p>
          <a:p>
            <a:pPr lvl="1"/>
            <a:r>
              <a:rPr lang="pt-BR" sz="2400" dirty="0"/>
              <a:t>Converse com seus colegas</a:t>
            </a:r>
          </a:p>
          <a:p>
            <a:pPr lvl="1"/>
            <a:r>
              <a:rPr lang="pt-BR" sz="2400" dirty="0"/>
              <a:t>Todas as regras são aceitas por todos?</a:t>
            </a:r>
          </a:p>
          <a:p>
            <a:pPr lvl="1"/>
            <a:r>
              <a:rPr lang="pt-BR" sz="2400" dirty="0"/>
              <a:t>Posso melhorar algo na lista?</a:t>
            </a:r>
          </a:p>
          <a:p>
            <a:pPr lvl="1"/>
            <a:r>
              <a:rPr lang="pt-BR" sz="2400" dirty="0"/>
              <a:t>Algo não faz sentido?</a:t>
            </a:r>
          </a:p>
          <a:p>
            <a:pPr lvl="1"/>
            <a:r>
              <a:rPr lang="pt-BR" sz="2400" dirty="0"/>
              <a:t>Fiz alguma mudança? Farei uma nova lista?</a:t>
            </a:r>
          </a:p>
          <a:p>
            <a:pPr lvl="1"/>
            <a:r>
              <a:rPr lang="pt-BR" sz="2400" dirty="0"/>
              <a:t>Todos assinaram / compraram a ideia?</a:t>
            </a:r>
          </a:p>
          <a:p>
            <a:pPr lvl="1"/>
            <a:r>
              <a:rPr lang="pt-BR" sz="2400" dirty="0"/>
              <a:t>É possível implementar ações motivacionais?</a:t>
            </a:r>
          </a:p>
          <a:p>
            <a:pPr lvl="1"/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B2EEA90-CDC1-4A77-98C1-776660867B68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SOLUÇÕES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44AD6A-0762-4B11-9145-05316682D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12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1DB6B1-7D2F-4060-94C9-4574A1B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894" y="1072659"/>
            <a:ext cx="8766211" cy="48468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Seja </a:t>
            </a:r>
            <a:r>
              <a:rPr lang="pt-BR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PRUDENTE! </a:t>
            </a:r>
          </a:p>
          <a:p>
            <a:pPr marL="0" indent="0" algn="ctr">
              <a:buNone/>
            </a:pPr>
            <a:endParaRPr lang="pt-BR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 família quer você </a:t>
            </a:r>
            <a:r>
              <a:rPr lang="pt-BR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PRESENTE!</a:t>
            </a:r>
            <a:endParaRPr lang="pt-BR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64D020F-2E24-43BE-A8A6-BD3F71E55F9A}"/>
              </a:ext>
            </a:extLst>
          </p:cNvPr>
          <p:cNvSpPr txBox="1">
            <a:spLocks/>
          </p:cNvSpPr>
          <p:nvPr/>
        </p:nvSpPr>
        <p:spPr>
          <a:xfrm>
            <a:off x="5080715" y="98122"/>
            <a:ext cx="7111285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    </a:t>
            </a:r>
            <a:r>
              <a:rPr lang="pt-BR" sz="3600" dirty="0">
                <a:solidFill>
                  <a:srgbClr val="002060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PARA PENSAR!!!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3550682-C6BC-4A03-80AB-5379C61C7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848" y="129209"/>
            <a:ext cx="2994114" cy="6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7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72D0436-48F6-47EC-87EC-298882EE2347}"/>
              </a:ext>
            </a:extLst>
          </p:cNvPr>
          <p:cNvSpPr/>
          <p:nvPr/>
        </p:nvSpPr>
        <p:spPr>
          <a:xfrm>
            <a:off x="-101565" y="-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556ADC1-CC25-4979-83BC-61144A849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461" y="1384327"/>
            <a:ext cx="1770679" cy="100417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9319D8A-3F49-4F5F-B199-BA7F8F5C5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601" y="1378917"/>
            <a:ext cx="1293315" cy="106466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5937F1F-11FB-4E6C-A680-AFE36A111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200" y="5828076"/>
            <a:ext cx="2235160" cy="72849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BA40FAA-EFB4-45FF-B206-14FFF82D41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87" t="61455" r="61601" b="28481"/>
          <a:stretch/>
        </p:blipFill>
        <p:spPr>
          <a:xfrm>
            <a:off x="6561087" y="1598134"/>
            <a:ext cx="3000687" cy="68986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814C804-9B88-4D2E-A762-764B3A398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0859" y="223476"/>
            <a:ext cx="2994114" cy="614177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E408FCC9-5FA0-445B-A69B-9B249AD3EB34}"/>
              </a:ext>
            </a:extLst>
          </p:cNvPr>
          <p:cNvSpPr txBox="1">
            <a:spLocks/>
          </p:cNvSpPr>
          <p:nvPr/>
        </p:nvSpPr>
        <p:spPr>
          <a:xfrm>
            <a:off x="5363726" y="192389"/>
            <a:ext cx="6132717" cy="6763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3600" dirty="0"/>
              <a:t>I    </a:t>
            </a:r>
            <a:r>
              <a:rPr lang="pt-BR" sz="3600" dirty="0">
                <a:latin typeface="Abadi" panose="020B0604020104020204" pitchFamily="34" charset="0"/>
                <a:cs typeface="Arial" panose="020B0604020202020204" pitchFamily="34" charset="0"/>
              </a:rPr>
              <a:t> PRINCIPAIS CLIENTES 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F896D94-8144-42AF-9EE7-E15A7BD24664}"/>
              </a:ext>
            </a:extLst>
          </p:cNvPr>
          <p:cNvCxnSpPr/>
          <p:nvPr/>
        </p:nvCxnSpPr>
        <p:spPr>
          <a:xfrm>
            <a:off x="595451" y="1093328"/>
            <a:ext cx="10605456" cy="0"/>
          </a:xfrm>
          <a:prstGeom prst="line">
            <a:avLst/>
          </a:prstGeom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22A67559-4475-4EDB-B0C4-AE2776575088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01" y="2789014"/>
            <a:ext cx="2584686" cy="1416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EC9392B-CE79-48B1-A9EA-4CDB94494F9F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8" t="17653" r="11934" b="17230"/>
          <a:stretch/>
        </p:blipFill>
        <p:spPr bwMode="auto">
          <a:xfrm>
            <a:off x="9718558" y="2682421"/>
            <a:ext cx="2289492" cy="135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1F421BE-E886-4338-92DC-D751B49D8AEC}"/>
              </a:ext>
            </a:extLst>
          </p:cNvPr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4" b="18630"/>
          <a:stretch/>
        </p:blipFill>
        <p:spPr bwMode="auto">
          <a:xfrm>
            <a:off x="4701009" y="2479436"/>
            <a:ext cx="3093085" cy="1925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7AAB8FEC-2B76-4983-8D06-6C1158155A81}"/>
              </a:ext>
            </a:extLst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5" t="10908" r="19804" b="47881"/>
          <a:stretch/>
        </p:blipFill>
        <p:spPr bwMode="auto">
          <a:xfrm>
            <a:off x="5574023" y="4515896"/>
            <a:ext cx="2357120" cy="942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8EC7D82-B2C8-4E82-B4B1-35A1F42DF937}"/>
              </a:ext>
            </a:extLst>
          </p:cNvPr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5" b="25521"/>
          <a:stretch/>
        </p:blipFill>
        <p:spPr bwMode="auto">
          <a:xfrm>
            <a:off x="2317514" y="4529404"/>
            <a:ext cx="2350603" cy="11171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Instituto Hermes Pardini - PARD3 -">
            <a:extLst>
              <a:ext uri="{FF2B5EF4-FFF2-40B4-BE49-F238E27FC236}">
                <a16:creationId xmlns:a16="http://schemas.microsoft.com/office/drawing/2014/main" id="{0CDF66A8-EE6C-4A7A-8323-11FD99164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911" y="1078235"/>
            <a:ext cx="28860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lícia Federal do Brasil – Wikipédia, a enciclopédia livre">
            <a:extLst>
              <a:ext uri="{FF2B5EF4-FFF2-40B4-BE49-F238E27FC236}">
                <a16:creationId xmlns:a16="http://schemas.microsoft.com/office/drawing/2014/main" id="{C2CD03B9-22C4-4182-AD6F-715CCA470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53" y="2506765"/>
            <a:ext cx="1390168" cy="179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ormtap - Betim, MG - Negócio local | Facebook">
            <a:extLst>
              <a:ext uri="{FF2B5EF4-FFF2-40B4-BE49-F238E27FC236}">
                <a16:creationId xmlns:a16="http://schemas.microsoft.com/office/drawing/2014/main" id="{C431D8CC-3040-495C-8402-C36EDF60B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7464" r="22696" b="20834"/>
          <a:stretch/>
        </p:blipFill>
        <p:spPr bwMode="auto">
          <a:xfrm>
            <a:off x="82827" y="4344517"/>
            <a:ext cx="1801247" cy="149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5227DD8-D457-4573-B0B2-48DCBD0DDB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646" t="75274" r="63926" b="12497"/>
          <a:stretch/>
        </p:blipFill>
        <p:spPr>
          <a:xfrm>
            <a:off x="2814933" y="5913422"/>
            <a:ext cx="2006106" cy="675177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52DFF9A7-96AA-48B9-AF92-E2DD63C5C6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44851" y="4333456"/>
            <a:ext cx="1787289" cy="997063"/>
          </a:xfrm>
          <a:prstGeom prst="rect">
            <a:avLst/>
          </a:prstGeom>
        </p:spPr>
      </p:pic>
      <p:pic>
        <p:nvPicPr>
          <p:cNvPr id="1032" name="Picture 8" descr="TORA | LinkedIn">
            <a:extLst>
              <a:ext uri="{FF2B5EF4-FFF2-40B4-BE49-F238E27FC236}">
                <a16:creationId xmlns:a16="http://schemas.microsoft.com/office/drawing/2014/main" id="{E80B74DA-A32F-4CF2-B391-FC0F4923E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68" y="2741128"/>
            <a:ext cx="1416367" cy="141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OBED - Central do Usuário">
            <a:extLst>
              <a:ext uri="{FF2B5EF4-FFF2-40B4-BE49-F238E27FC236}">
                <a16:creationId xmlns:a16="http://schemas.microsoft.com/office/drawing/2014/main" id="{FECFA4ED-DE5E-4D37-A76E-096C8F76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873" y="4428993"/>
            <a:ext cx="1587861" cy="13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LASCAR - Por Dentro da Empresa | Infojobs">
            <a:extLst>
              <a:ext uri="{FF2B5EF4-FFF2-40B4-BE49-F238E27FC236}">
                <a16:creationId xmlns:a16="http://schemas.microsoft.com/office/drawing/2014/main" id="{218E5C06-B44F-45E2-BAF1-C906A4141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49"/>
          <a:stretch/>
        </p:blipFill>
        <p:spPr bwMode="auto">
          <a:xfrm>
            <a:off x="5085348" y="5503497"/>
            <a:ext cx="2951478" cy="111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aboratórios Osório De Moraes Ltda | LinkedIn">
            <a:extLst>
              <a:ext uri="{FF2B5EF4-FFF2-40B4-BE49-F238E27FC236}">
                <a16:creationId xmlns:a16="http://schemas.microsoft.com/office/drawing/2014/main" id="{9F6578D8-13F5-4BF4-B956-F2A319FE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5" t="25649" r="18947" b="32650"/>
          <a:stretch/>
        </p:blipFill>
        <p:spPr bwMode="auto">
          <a:xfrm>
            <a:off x="259860" y="1222118"/>
            <a:ext cx="1746449" cy="123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B79A274-6D35-415A-BC2A-0E9E005F7DB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65410" y="5764672"/>
            <a:ext cx="1562100" cy="1019175"/>
          </a:xfrm>
          <a:prstGeom prst="rect">
            <a:avLst/>
          </a:prstGeom>
        </p:spPr>
      </p:pic>
      <p:pic>
        <p:nvPicPr>
          <p:cNvPr id="1042" name="Picture 18" descr="IMPÉRIO EQUIPAMENTOS DE SEGURANÇA LTDA">
            <a:extLst>
              <a:ext uri="{FF2B5EF4-FFF2-40B4-BE49-F238E27FC236}">
                <a16:creationId xmlns:a16="http://schemas.microsoft.com/office/drawing/2014/main" id="{A0976E48-A8A2-4484-B86C-9023C2C64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720" y="5836870"/>
            <a:ext cx="1670133" cy="58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092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ersonalizada 2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FFC000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2171</TotalTime>
  <Words>1564</Words>
  <Application>Microsoft Office PowerPoint</Application>
  <PresentationFormat>Widescreen</PresentationFormat>
  <Paragraphs>300</Paragraphs>
  <Slides>46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5" baseType="lpstr">
      <vt:lpstr>Abadi</vt:lpstr>
      <vt:lpstr>Algerian</vt:lpstr>
      <vt:lpstr>Arial</vt:lpstr>
      <vt:lpstr>Arial Narrow</vt:lpstr>
      <vt:lpstr>Calibri</vt:lpstr>
      <vt:lpstr>Century</vt:lpstr>
      <vt:lpstr>Cooper Black</vt:lpstr>
      <vt:lpstr>Corbel</vt:lpstr>
      <vt:lpstr>Paralaxe</vt:lpstr>
      <vt:lpstr>Apresentação do PowerPoint</vt:lpstr>
      <vt:lpstr>I    PALESTRANTE</vt:lpstr>
      <vt:lpstr>I    NR32</vt:lpstr>
      <vt:lpstr>I    NR32</vt:lpstr>
      <vt:lpstr>I   NR32</vt:lpstr>
      <vt:lpstr>I   ROTULAGEM</vt:lpstr>
      <vt:lpstr>Apresentação do PowerPoint</vt:lpstr>
      <vt:lpstr>I    COVID-19</vt:lpstr>
      <vt:lpstr>I    COVID-19</vt:lpstr>
      <vt:lpstr>I    COVID-19 / MÁSCARA</vt:lpstr>
      <vt:lpstr>I    COVID-19 / MÁSCARA</vt:lpstr>
      <vt:lpstr>I    MÁSCARA</vt:lpstr>
      <vt:lpstr>Anormalidade respiratória Curtas distâncias / + 5 MICRAS</vt:lpstr>
      <vt:lpstr>I    N95 – BICO DE PATO</vt:lpstr>
      <vt:lpstr>I    EPIs</vt:lpstr>
      <vt:lpstr>Apresentação do PowerPoint</vt:lpstr>
      <vt:lpstr>Apresentação do PowerPoint</vt:lpstr>
      <vt:lpstr>I    OBRIGATORIEDADE EMPRESA</vt:lpstr>
      <vt:lpstr>I    RESPONSABILIDADE EMPREGADO</vt:lpstr>
      <vt:lpstr>I    LUVAS - TIPOS</vt:lpstr>
      <vt:lpstr>I    LUVAS BORRACHA</vt:lpstr>
      <vt:lpstr>I    LUVAS PROCEDIMENTO (LÁTEX)</vt:lpstr>
      <vt:lpstr>I    LUVAS CIRÚRGICAS ESTÉREIS</vt:lpstr>
      <vt:lpstr>I    LUVAS – COMO USAR</vt:lpstr>
      <vt:lpstr>I    PROTETORES OCULARES</vt:lpstr>
      <vt:lpstr>I    AVENTAL</vt:lpstr>
      <vt:lpstr>I    AVENTAL – TIPOS</vt:lpstr>
      <vt:lpstr>I    AVENTAL - UTILIZAÇÃO</vt:lpstr>
      <vt:lpstr>I    TOUCA CIRÚRGICA</vt:lpstr>
      <vt:lpstr>I    PROPÉ</vt:lpstr>
      <vt:lpstr>Apresentação do PowerPoint</vt:lpstr>
      <vt:lpstr>I    ERGONOMIA</vt:lpstr>
      <vt:lpstr>I   NR32</vt:lpstr>
      <vt:lpstr>I   NR32</vt:lpstr>
      <vt:lpstr>I    PPRA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    HIGIENE</vt:lpstr>
      <vt:lpstr>I    REGRAS COM SEU TIME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Gustavo Andrade</dc:title>
  <dc:creator>Daniela</dc:creator>
  <cp:lastModifiedBy>Gustavo</cp:lastModifiedBy>
  <cp:revision>175</cp:revision>
  <cp:lastPrinted>2021-03-01T17:57:59Z</cp:lastPrinted>
  <dcterms:created xsi:type="dcterms:W3CDTF">2016-10-14T04:43:27Z</dcterms:created>
  <dcterms:modified xsi:type="dcterms:W3CDTF">2021-09-18T03:14:34Z</dcterms:modified>
</cp:coreProperties>
</file>